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4"/>
  </p:sldMasterIdLst>
  <p:notesMasterIdLst>
    <p:notesMasterId r:id="rId28"/>
  </p:notesMasterIdLst>
  <p:sldIdLst>
    <p:sldId id="416" r:id="rId5"/>
    <p:sldId id="417" r:id="rId6"/>
    <p:sldId id="418" r:id="rId7"/>
    <p:sldId id="419" r:id="rId8"/>
    <p:sldId id="420" r:id="rId9"/>
    <p:sldId id="399" r:id="rId10"/>
    <p:sldId id="460" r:id="rId11"/>
    <p:sldId id="461" r:id="rId12"/>
    <p:sldId id="463" r:id="rId13"/>
    <p:sldId id="469" r:id="rId14"/>
    <p:sldId id="454" r:id="rId15"/>
    <p:sldId id="466" r:id="rId16"/>
    <p:sldId id="423" r:id="rId17"/>
    <p:sldId id="425" r:id="rId18"/>
    <p:sldId id="458" r:id="rId19"/>
    <p:sldId id="427" r:id="rId20"/>
    <p:sldId id="428" r:id="rId21"/>
    <p:sldId id="429" r:id="rId22"/>
    <p:sldId id="430" r:id="rId23"/>
    <p:sldId id="431" r:id="rId24"/>
    <p:sldId id="432" r:id="rId25"/>
    <p:sldId id="433" r:id="rId26"/>
    <p:sldId id="43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48">
          <p15:clr>
            <a:srgbClr val="A4A3A4"/>
          </p15:clr>
        </p15:guide>
        <p15:guide id="2" orient="horz" pos="4105">
          <p15:clr>
            <a:srgbClr val="A4A3A4"/>
          </p15:clr>
        </p15:guide>
        <p15:guide id="3" orient="horz" pos="4233">
          <p15:clr>
            <a:srgbClr val="A4A3A4"/>
          </p15:clr>
        </p15:guide>
        <p15:guide id="4" orient="horz" pos="912">
          <p15:clr>
            <a:srgbClr val="A4A3A4"/>
          </p15:clr>
        </p15:guide>
        <p15:guide id="5" pos="438">
          <p15:clr>
            <a:srgbClr val="A4A3A4"/>
          </p15:clr>
        </p15:guide>
        <p15:guide id="6" pos="3120">
          <p15:clr>
            <a:srgbClr val="A4A3A4"/>
          </p15:clr>
        </p15:guide>
        <p15:guide id="7" pos="5304">
          <p15:clr>
            <a:srgbClr val="A4A3A4"/>
          </p15:clr>
        </p15:guide>
        <p15:guide id="8" pos="385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D3"/>
    <a:srgbClr val="35A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2280" autoAdjust="0"/>
  </p:normalViewPr>
  <p:slideViewPr>
    <p:cSldViewPr showGuides="1">
      <p:cViewPr varScale="1">
        <p:scale>
          <a:sx n="68" d="100"/>
          <a:sy n="68" d="100"/>
        </p:scale>
        <p:origin x="-504" y="-96"/>
      </p:cViewPr>
      <p:guideLst>
        <p:guide orient="horz" pos="1248"/>
        <p:guide orient="horz" pos="4105"/>
        <p:guide orient="horz" pos="4233"/>
        <p:guide orient="horz" pos="912"/>
        <p:guide pos="438"/>
        <p:guide pos="3120"/>
        <p:guide pos="5304"/>
        <p:guide pos="38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3" d="100"/>
          <a:sy n="53" d="100"/>
        </p:scale>
        <p:origin x="284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4.xlsx"/><Relationship Id="rId1" Type="http://schemas.openxmlformats.org/officeDocument/2006/relationships/themeOverride" Target="../theme/themeOverride1.xml"/><Relationship Id="rId4"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Plan1!$B$1</c:f>
              <c:strCache>
                <c:ptCount val="1"/>
                <c:pt idx="0">
                  <c:v>Série 1</c:v>
                </c:pt>
              </c:strCache>
            </c:strRef>
          </c:tx>
          <c:spPr>
            <a:solidFill>
              <a:schemeClr val="accent1"/>
            </a:solidFill>
          </c:spPr>
          <c:invertIfNegative val="0"/>
          <c:dPt>
            <c:idx val="11"/>
            <c:invertIfNegative val="0"/>
            <c:bubble3D val="0"/>
            <c:spPr>
              <a:solidFill>
                <a:schemeClr val="accent1"/>
              </a:solidFill>
            </c:spPr>
            <c:extLst xmlns:c16r2="http://schemas.microsoft.com/office/drawing/2015/06/chart">
              <c:ext xmlns:c16="http://schemas.microsoft.com/office/drawing/2014/chart" uri="{C3380CC4-5D6E-409C-BE32-E72D297353CC}">
                <c16:uniqueId val="{00000001-0FC3-4582-B111-29EB327541F0}"/>
              </c:ext>
            </c:extLst>
          </c:dPt>
          <c:dPt>
            <c:idx val="12"/>
            <c:invertIfNegative val="0"/>
            <c:bubble3D val="0"/>
            <c:spPr>
              <a:solidFill>
                <a:schemeClr val="accent1"/>
              </a:solidFill>
              <a:ln>
                <a:solidFill>
                  <a:srgbClr val="6ECFF6"/>
                </a:solidFill>
              </a:ln>
            </c:spPr>
            <c:extLst xmlns:c16r2="http://schemas.microsoft.com/office/drawing/2015/06/chart">
              <c:ext xmlns:c16="http://schemas.microsoft.com/office/drawing/2014/chart" uri="{C3380CC4-5D6E-409C-BE32-E72D297353CC}">
                <c16:uniqueId val="{00000003-0FC3-4582-B111-29EB327541F0}"/>
              </c:ext>
            </c:extLst>
          </c:dPt>
          <c:dPt>
            <c:idx val="13"/>
            <c:invertIfNegative val="0"/>
            <c:bubble3D val="0"/>
            <c:spPr>
              <a:solidFill>
                <a:schemeClr val="accent1"/>
              </a:solidFill>
              <a:ln>
                <a:solidFill>
                  <a:srgbClr val="6ECFF6"/>
                </a:solidFill>
              </a:ln>
            </c:spPr>
            <c:extLst xmlns:c16r2="http://schemas.microsoft.com/office/drawing/2015/06/chart">
              <c:ext xmlns:c16="http://schemas.microsoft.com/office/drawing/2014/chart" uri="{C3380CC4-5D6E-409C-BE32-E72D297353CC}">
                <c16:uniqueId val="{00000005-0FC3-4582-B111-29EB327541F0}"/>
              </c:ext>
            </c:extLst>
          </c:dPt>
          <c:dPt>
            <c:idx val="14"/>
            <c:invertIfNegative val="0"/>
            <c:bubble3D val="0"/>
            <c:spPr>
              <a:solidFill>
                <a:schemeClr val="accent1"/>
              </a:solidFill>
            </c:spPr>
            <c:extLst xmlns:c16r2="http://schemas.microsoft.com/office/drawing/2015/06/chart">
              <c:ext xmlns:c16="http://schemas.microsoft.com/office/drawing/2014/chart" uri="{C3380CC4-5D6E-409C-BE32-E72D297353CC}">
                <c16:uniqueId val="{00000007-0FC3-4582-B111-29EB327541F0}"/>
              </c:ext>
            </c:extLst>
          </c:dPt>
          <c:dPt>
            <c:idx val="15"/>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9-0FC3-4582-B111-29EB327541F0}"/>
              </c:ext>
            </c:extLst>
          </c:dPt>
          <c:dLbls>
            <c:dLbl>
              <c:idx val="14"/>
              <c:layout>
                <c:manualLayout>
                  <c:x val="0"/>
                  <c:y val="-0.35234175838517423"/>
                </c:manualLayout>
              </c:layout>
              <c:spPr/>
              <c:txPr>
                <a:bodyPr/>
                <a:lstStyle/>
                <a:p>
                  <a:pPr>
                    <a:defRPr sz="1800" b="1">
                      <a:solidFill>
                        <a:schemeClr val="bg1"/>
                      </a:solidFill>
                    </a:defRPr>
                  </a:pPr>
                  <a:endParaRPr lang="pt-BR"/>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FC3-4582-B111-29EB327541F0}"/>
                </c:ext>
              </c:extLst>
            </c:dLbl>
            <c:dLbl>
              <c:idx val="15"/>
              <c:layout>
                <c:manualLayout>
                  <c:x val="-1.5151515151516262E-3"/>
                  <c:y val="-0.4482690216209162"/>
                </c:manualLayout>
              </c:layout>
              <c:spPr>
                <a:noFill/>
                <a:ln>
                  <a:noFill/>
                </a:ln>
                <a:effectLst/>
              </c:spPr>
              <c:txPr>
                <a:bodyPr/>
                <a:lstStyle/>
                <a:p>
                  <a:pPr>
                    <a:defRPr sz="1800" b="1">
                      <a:solidFill>
                        <a:schemeClr val="tx1"/>
                      </a:solidFill>
                    </a:defRPr>
                  </a:pPr>
                  <a:endParaRPr lang="pt-BR"/>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FC3-4582-B111-29EB327541F0}"/>
                </c:ext>
              </c:extLst>
            </c:dLbl>
            <c:spPr>
              <a:noFill/>
              <a:ln>
                <a:noFill/>
              </a:ln>
              <a:effectLst/>
            </c:spPr>
            <c:txPr>
              <a:bodyPr/>
              <a:lstStyle/>
              <a:p>
                <a:pPr>
                  <a:defRPr sz="1800" b="1">
                    <a:solidFill>
                      <a:schemeClr val="bg1"/>
                    </a:solidFill>
                  </a:defRPr>
                </a:pPr>
                <a:endParaRPr lang="pt-B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Plan1!$A$2:$A$17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Plan1!$B$2:$B$17</c:f>
              <c:numCache>
                <c:formatCode>General</c:formatCode>
                <c:ptCount val="16"/>
                <c:pt idx="0">
                  <c:v>235</c:v>
                </c:pt>
                <c:pt idx="1">
                  <c:v>249</c:v>
                </c:pt>
                <c:pt idx="2">
                  <c:v>289</c:v>
                </c:pt>
                <c:pt idx="3">
                  <c:v>328</c:v>
                </c:pt>
                <c:pt idx="4">
                  <c:v>337</c:v>
                </c:pt>
                <c:pt idx="5">
                  <c:v>364</c:v>
                </c:pt>
                <c:pt idx="6">
                  <c:v>391</c:v>
                </c:pt>
                <c:pt idx="7">
                  <c:v>412</c:v>
                </c:pt>
                <c:pt idx="8">
                  <c:v>428</c:v>
                </c:pt>
                <c:pt idx="9">
                  <c:v>471</c:v>
                </c:pt>
                <c:pt idx="10">
                  <c:v>488</c:v>
                </c:pt>
                <c:pt idx="11">
                  <c:v>527</c:v>
                </c:pt>
                <c:pt idx="12">
                  <c:v>544</c:v>
                </c:pt>
                <c:pt idx="13">
                  <c:v>572</c:v>
                </c:pt>
                <c:pt idx="14">
                  <c:v>614</c:v>
                </c:pt>
                <c:pt idx="15">
                  <c:v>666</c:v>
                </c:pt>
              </c:numCache>
            </c:numRef>
          </c:val>
          <c:extLst xmlns:c16r2="http://schemas.microsoft.com/office/drawing/2015/06/chart">
            <c:ext xmlns:c16="http://schemas.microsoft.com/office/drawing/2014/chart" uri="{C3380CC4-5D6E-409C-BE32-E72D297353CC}">
              <c16:uniqueId val="{0000000A-0FC3-4582-B111-29EB327541F0}"/>
            </c:ext>
          </c:extLst>
        </c:ser>
        <c:dLbls>
          <c:showLegendKey val="0"/>
          <c:showVal val="0"/>
          <c:showCatName val="0"/>
          <c:showSerName val="0"/>
          <c:showPercent val="0"/>
          <c:showBubbleSize val="0"/>
        </c:dLbls>
        <c:gapWidth val="33"/>
        <c:overlap val="100"/>
        <c:axId val="99984896"/>
        <c:axId val="99986432"/>
      </c:barChart>
      <c:catAx>
        <c:axId val="99984896"/>
        <c:scaling>
          <c:orientation val="minMax"/>
        </c:scaling>
        <c:delete val="0"/>
        <c:axPos val="b"/>
        <c:numFmt formatCode="General" sourceLinked="1"/>
        <c:majorTickMark val="out"/>
        <c:minorTickMark val="none"/>
        <c:tickLblPos val="nextTo"/>
        <c:txPr>
          <a:bodyPr/>
          <a:lstStyle/>
          <a:p>
            <a:pPr>
              <a:defRPr sz="1400"/>
            </a:pPr>
            <a:endParaRPr lang="pt-BR"/>
          </a:p>
        </c:txPr>
        <c:crossAx val="99986432"/>
        <c:crosses val="autoZero"/>
        <c:auto val="1"/>
        <c:lblAlgn val="ctr"/>
        <c:lblOffset val="100"/>
        <c:noMultiLvlLbl val="0"/>
      </c:catAx>
      <c:valAx>
        <c:axId val="99986432"/>
        <c:scaling>
          <c:orientation val="minMax"/>
        </c:scaling>
        <c:delete val="1"/>
        <c:axPos val="l"/>
        <c:numFmt formatCode="General" sourceLinked="1"/>
        <c:majorTickMark val="out"/>
        <c:minorTickMark val="none"/>
        <c:tickLblPos val="nextTo"/>
        <c:crossAx val="99984896"/>
        <c:crosses val="autoZero"/>
        <c:crossBetween val="between"/>
      </c:valAx>
      <c:spPr>
        <a:noFill/>
        <a:ln w="25400">
          <a:noFill/>
        </a:ln>
      </c:spPr>
    </c:plotArea>
    <c:plotVisOnly val="1"/>
    <c:dispBlanksAs val="gap"/>
    <c:showDLblsOverMax val="0"/>
  </c:chart>
  <c:txPr>
    <a:bodyPr/>
    <a:lstStyle/>
    <a:p>
      <a:pPr>
        <a:defRPr sz="1800"/>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Plan1!$B$1</c:f>
              <c:strCache>
                <c:ptCount val="1"/>
                <c:pt idx="0">
                  <c:v>Sim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Plan1!$A$2:$A$3</c:f>
              <c:strCache>
                <c:ptCount val="2"/>
                <c:pt idx="0">
                  <c:v>Possui MP</c:v>
                </c:pt>
                <c:pt idx="1">
                  <c:v>% do negócio</c:v>
                </c:pt>
              </c:strCache>
            </c:strRef>
          </c:cat>
          <c:val>
            <c:numRef>
              <c:f>Plan1!$B$2:$B$3</c:f>
              <c:numCache>
                <c:formatCode>0.0</c:formatCode>
                <c:ptCount val="2"/>
                <c:pt idx="0">
                  <c:v>36</c:v>
                </c:pt>
                <c:pt idx="1">
                  <c:v>4.7855167615471492</c:v>
                </c:pt>
              </c:numCache>
            </c:numRef>
          </c:val>
          <c:extLst xmlns:c16r2="http://schemas.microsoft.com/office/drawing/2015/06/chart">
            <c:ext xmlns:c16="http://schemas.microsoft.com/office/drawing/2014/chart" uri="{C3380CC4-5D6E-409C-BE32-E72D297353CC}">
              <c16:uniqueId val="{00000000-5325-4706-B786-5843B5F8A27E}"/>
            </c:ext>
          </c:extLst>
        </c:ser>
        <c:ser>
          <c:idx val="1"/>
          <c:order val="1"/>
          <c:tx>
            <c:strRef>
              <c:f>Plan1!$C$1</c:f>
              <c:strCache>
                <c:ptCount val="1"/>
                <c:pt idx="0">
                  <c:v>Não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Plan1!$A$2:$A$3</c:f>
              <c:strCache>
                <c:ptCount val="2"/>
                <c:pt idx="0">
                  <c:v>Possui MP</c:v>
                </c:pt>
                <c:pt idx="1">
                  <c:v>% do negócio</c:v>
                </c:pt>
              </c:strCache>
            </c:strRef>
          </c:cat>
          <c:val>
            <c:numRef>
              <c:f>Plan1!$C$2:$C$3</c:f>
              <c:numCache>
                <c:formatCode>0.0</c:formatCode>
                <c:ptCount val="2"/>
                <c:pt idx="0">
                  <c:v>64</c:v>
                </c:pt>
                <c:pt idx="1">
                  <c:v>95.214483238452857</c:v>
                </c:pt>
              </c:numCache>
            </c:numRef>
          </c:val>
          <c:extLst xmlns:c16r2="http://schemas.microsoft.com/office/drawing/2015/06/chart">
            <c:ext xmlns:c16="http://schemas.microsoft.com/office/drawing/2014/chart" uri="{C3380CC4-5D6E-409C-BE32-E72D297353CC}">
              <c16:uniqueId val="{00000001-5325-4706-B786-5843B5F8A27E}"/>
            </c:ext>
          </c:extLst>
        </c:ser>
        <c:dLbls>
          <c:showLegendKey val="0"/>
          <c:showVal val="0"/>
          <c:showCatName val="0"/>
          <c:showSerName val="0"/>
          <c:showPercent val="0"/>
          <c:showBubbleSize val="0"/>
        </c:dLbls>
        <c:gapWidth val="32"/>
        <c:overlap val="100"/>
        <c:axId val="103068416"/>
        <c:axId val="103069952"/>
      </c:barChart>
      <c:catAx>
        <c:axId val="10306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03069952"/>
        <c:crosses val="autoZero"/>
        <c:auto val="1"/>
        <c:lblAlgn val="ctr"/>
        <c:lblOffset val="100"/>
        <c:noMultiLvlLbl val="0"/>
      </c:catAx>
      <c:valAx>
        <c:axId val="103069952"/>
        <c:scaling>
          <c:orientation val="minMax"/>
        </c:scaling>
        <c:delete val="1"/>
        <c:axPos val="l"/>
        <c:numFmt formatCode="0%" sourceLinked="1"/>
        <c:majorTickMark val="none"/>
        <c:minorTickMark val="none"/>
        <c:tickLblPos val="nextTo"/>
        <c:crossAx val="103068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Plan1!$B$1</c:f>
              <c:strCache>
                <c:ptCount val="1"/>
                <c:pt idx="0">
                  <c:v>Alimentos refrigerados/congelados</c:v>
                </c:pt>
              </c:strCache>
            </c:strRef>
          </c:tx>
          <c:invertIfNegative val="0"/>
          <c:dLbls>
            <c:spPr>
              <a:noFill/>
              <a:ln>
                <a:noFill/>
              </a:ln>
              <a:effectLst/>
            </c:spPr>
            <c:txPr>
              <a:bodyPr/>
              <a:lstStyle/>
              <a:p>
                <a:pPr>
                  <a:defRPr sz="16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Plan1!$B$2:$B$5</c:f>
              <c:numCache>
                <c:formatCode>0.0</c:formatCode>
                <c:ptCount val="4"/>
                <c:pt idx="0">
                  <c:v>16.678042917160173</c:v>
                </c:pt>
                <c:pt idx="1">
                  <c:v>8.3158691374816733</c:v>
                </c:pt>
                <c:pt idx="2">
                  <c:v>11.877595155829871</c:v>
                </c:pt>
                <c:pt idx="3">
                  <c:v>16.433731533455116</c:v>
                </c:pt>
              </c:numCache>
            </c:numRef>
          </c:val>
          <c:extLst xmlns:c16r2="http://schemas.microsoft.com/office/drawing/2015/06/chart">
            <c:ext xmlns:c16="http://schemas.microsoft.com/office/drawing/2014/chart" uri="{C3380CC4-5D6E-409C-BE32-E72D297353CC}">
              <c16:uniqueId val="{00000000-D270-4C90-8A11-A9D9206BEC93}"/>
            </c:ext>
          </c:extLst>
        </c:ser>
        <c:ser>
          <c:idx val="1"/>
          <c:order val="1"/>
          <c:tx>
            <c:strRef>
              <c:f>Plan1!$C$1</c:f>
              <c:strCache>
                <c:ptCount val="1"/>
                <c:pt idx="0">
                  <c:v>Perecíveis frescos</c:v>
                </c:pt>
              </c:strCache>
            </c:strRef>
          </c:tx>
          <c:invertIfNegative val="0"/>
          <c:dLbls>
            <c:dLbl>
              <c:idx val="1"/>
              <c:spPr/>
              <c:txPr>
                <a:bodyPr/>
                <a:lstStyle/>
                <a:p>
                  <a:pPr>
                    <a:defRPr sz="1400"/>
                  </a:pPr>
                  <a:endParaRPr lang="pt-BR"/>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Plan1!$C$2:$C$5</c:f>
              <c:numCache>
                <c:formatCode>0.0</c:formatCode>
                <c:ptCount val="4"/>
                <c:pt idx="0">
                  <c:v>3.6780128592738235</c:v>
                </c:pt>
                <c:pt idx="1">
                  <c:v>0.66989597920418331</c:v>
                </c:pt>
                <c:pt idx="2">
                  <c:v>4.6196014682650333</c:v>
                </c:pt>
                <c:pt idx="3">
                  <c:v>8.8935720943253838</c:v>
                </c:pt>
              </c:numCache>
            </c:numRef>
          </c:val>
          <c:extLst xmlns:c16r2="http://schemas.microsoft.com/office/drawing/2015/06/chart">
            <c:ext xmlns:c16="http://schemas.microsoft.com/office/drawing/2014/chart" uri="{C3380CC4-5D6E-409C-BE32-E72D297353CC}">
              <c16:uniqueId val="{00000002-D270-4C90-8A11-A9D9206BEC93}"/>
            </c:ext>
          </c:extLst>
        </c:ser>
        <c:ser>
          <c:idx val="2"/>
          <c:order val="2"/>
          <c:tx>
            <c:strRef>
              <c:f>Plan1!$D$1</c:f>
              <c:strCache>
                <c:ptCount val="1"/>
                <c:pt idx="0">
                  <c:v>Mercearia (seca + doce)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Plan1!$D$2:$D$5</c:f>
              <c:numCache>
                <c:formatCode>0.0</c:formatCode>
                <c:ptCount val="4"/>
                <c:pt idx="0">
                  <c:v>17.653732091196328</c:v>
                </c:pt>
                <c:pt idx="1">
                  <c:v>17.120493146789826</c:v>
                </c:pt>
                <c:pt idx="2">
                  <c:v>18.813328876278405</c:v>
                </c:pt>
                <c:pt idx="3">
                  <c:v>19.200026478288066</c:v>
                </c:pt>
              </c:numCache>
            </c:numRef>
          </c:val>
          <c:extLst xmlns:c16r2="http://schemas.microsoft.com/office/drawing/2015/06/chart">
            <c:ext xmlns:c16="http://schemas.microsoft.com/office/drawing/2014/chart" uri="{C3380CC4-5D6E-409C-BE32-E72D297353CC}">
              <c16:uniqueId val="{00000003-D270-4C90-8A11-A9D9206BEC93}"/>
            </c:ext>
          </c:extLst>
        </c:ser>
        <c:ser>
          <c:idx val="3"/>
          <c:order val="3"/>
          <c:tx>
            <c:strRef>
              <c:f>Plan1!$E$1</c:f>
              <c:strCache>
                <c:ptCount val="1"/>
                <c:pt idx="0">
                  <c:v>Caldos molhos e condimentos</c:v>
                </c:pt>
              </c:strCache>
            </c:strRef>
          </c:tx>
          <c:invertIfNegative val="0"/>
          <c:dLbls>
            <c:dLbl>
              <c:idx val="1"/>
              <c:layout>
                <c:manualLayout>
                  <c:x val="3.5353535353535352E-2"/>
                  <c:y val="7.389162561576354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270-4C90-8A11-A9D9206BEC93}"/>
                </c:ext>
              </c:extLst>
            </c:dLbl>
            <c:dLbl>
              <c:idx val="3"/>
              <c:layout>
                <c:manualLayout>
                  <c:x val="3.87205387205386E-2"/>
                  <c:y val="2.463054187192118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270-4C90-8A11-A9D9206BEC93}"/>
                </c:ext>
              </c:extLst>
            </c:dLbl>
            <c:spPr>
              <a:noFill/>
              <a:ln>
                <a:noFill/>
              </a:ln>
              <a:effectLst/>
            </c:spPr>
            <c:txPr>
              <a:bodyPr/>
              <a:lstStyle/>
              <a:p>
                <a:pPr>
                  <a:defRPr sz="14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Plan1!$E$2:$E$5</c:f>
              <c:numCache>
                <c:formatCode>0.0</c:formatCode>
                <c:ptCount val="4"/>
                <c:pt idx="0">
                  <c:v>4.2922761666621865</c:v>
                </c:pt>
                <c:pt idx="1">
                  <c:v>2.8184268241979891</c:v>
                </c:pt>
                <c:pt idx="2">
                  <c:v>2.0437157319765276</c:v>
                </c:pt>
                <c:pt idx="3">
                  <c:v>2.5798366989662882</c:v>
                </c:pt>
              </c:numCache>
            </c:numRef>
          </c:val>
          <c:extLst xmlns:c16r2="http://schemas.microsoft.com/office/drawing/2015/06/chart">
            <c:ext xmlns:c16="http://schemas.microsoft.com/office/drawing/2014/chart" uri="{C3380CC4-5D6E-409C-BE32-E72D297353CC}">
              <c16:uniqueId val="{00000006-D270-4C90-8A11-A9D9206BEC93}"/>
            </c:ext>
          </c:extLst>
        </c:ser>
        <c:ser>
          <c:idx val="4"/>
          <c:order val="4"/>
          <c:tx>
            <c:strRef>
              <c:f>Plan1!$F$1</c:f>
              <c:strCache>
                <c:ptCount val="1"/>
                <c:pt idx="0">
                  <c:v>Candies</c:v>
                </c:pt>
              </c:strCache>
            </c:strRef>
          </c:tx>
          <c:invertIfNegative val="0"/>
          <c:dLbls>
            <c:spPr>
              <a:noFill/>
              <a:ln>
                <a:noFill/>
              </a:ln>
              <a:effectLst/>
            </c:spPr>
            <c:txPr>
              <a:bodyPr/>
              <a:lstStyle/>
              <a:p>
                <a:pPr>
                  <a:defRPr sz="1600">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Plan1!$F$2:$F$5</c:f>
              <c:numCache>
                <c:formatCode>0.0</c:formatCode>
                <c:ptCount val="4"/>
                <c:pt idx="0">
                  <c:v>5.6999124846204143</c:v>
                </c:pt>
                <c:pt idx="1">
                  <c:v>2.1036579018975132</c:v>
                </c:pt>
                <c:pt idx="2">
                  <c:v>2.5626453722575824</c:v>
                </c:pt>
                <c:pt idx="3">
                  <c:v>6.5999678888975994</c:v>
                </c:pt>
              </c:numCache>
            </c:numRef>
          </c:val>
          <c:extLst xmlns:c16r2="http://schemas.microsoft.com/office/drawing/2015/06/chart">
            <c:ext xmlns:c16="http://schemas.microsoft.com/office/drawing/2014/chart" uri="{C3380CC4-5D6E-409C-BE32-E72D297353CC}">
              <c16:uniqueId val="{00000007-D270-4C90-8A11-A9D9206BEC93}"/>
            </c:ext>
          </c:extLst>
        </c:ser>
        <c:ser>
          <c:idx val="5"/>
          <c:order val="5"/>
          <c:tx>
            <c:strRef>
              <c:f>Plan1!$G$1</c:f>
              <c:strCache>
                <c:ptCount val="1"/>
                <c:pt idx="0">
                  <c:v>bebidas (alcoolicas+não alcoolicas)</c:v>
                </c:pt>
              </c:strCache>
            </c:strRef>
          </c:tx>
          <c:spPr>
            <a:solidFill>
              <a:schemeClr val="accent1">
                <a:lumMod val="50000"/>
              </a:schemeClr>
            </a:solidFill>
          </c:spPr>
          <c:invertIfNegative val="0"/>
          <c:dLbls>
            <c:spPr>
              <a:noFill/>
              <a:ln>
                <a:noFill/>
              </a:ln>
              <a:effectLst/>
            </c:spPr>
            <c:txPr>
              <a:bodyPr/>
              <a:lstStyle/>
              <a:p>
                <a:pPr>
                  <a:defRPr sz="16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Plan1!$G$2:$G$5</c:f>
              <c:numCache>
                <c:formatCode>0.0</c:formatCode>
                <c:ptCount val="4"/>
                <c:pt idx="0">
                  <c:v>8.6918693010489179</c:v>
                </c:pt>
                <c:pt idx="1">
                  <c:v>3.2612438421208019</c:v>
                </c:pt>
                <c:pt idx="2">
                  <c:v>6.7955535129955553</c:v>
                </c:pt>
                <c:pt idx="3">
                  <c:v>4.6189279264056706</c:v>
                </c:pt>
              </c:numCache>
            </c:numRef>
          </c:val>
          <c:extLst xmlns:c16r2="http://schemas.microsoft.com/office/drawing/2015/06/chart">
            <c:ext xmlns:c16="http://schemas.microsoft.com/office/drawing/2014/chart" uri="{C3380CC4-5D6E-409C-BE32-E72D297353CC}">
              <c16:uniqueId val="{00000008-D270-4C90-8A11-A9D9206BEC93}"/>
            </c:ext>
          </c:extLst>
        </c:ser>
        <c:ser>
          <c:idx val="6"/>
          <c:order val="6"/>
          <c:tx>
            <c:strRef>
              <c:f>Plan1!$H$1</c:f>
              <c:strCache>
                <c:ptCount val="1"/>
                <c:pt idx="0">
                  <c:v>Higiene pessoal / Beleza</c:v>
                </c:pt>
              </c:strCache>
            </c:strRef>
          </c:tx>
          <c:invertIfNegative val="0"/>
          <c:dLbls>
            <c:spPr>
              <a:noFill/>
              <a:ln>
                <a:noFill/>
              </a:ln>
              <a:effectLst/>
            </c:spPr>
            <c:txPr>
              <a:bodyPr/>
              <a:lstStyle/>
              <a:p>
                <a:pPr>
                  <a:defRPr sz="16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Plan1!$H$2:$H$5</c:f>
              <c:numCache>
                <c:formatCode>0.0</c:formatCode>
                <c:ptCount val="4"/>
                <c:pt idx="0">
                  <c:v>4.0261655727187087</c:v>
                </c:pt>
                <c:pt idx="1">
                  <c:v>4.7277329751765569</c:v>
                </c:pt>
                <c:pt idx="2">
                  <c:v>5.6814575858039698</c:v>
                </c:pt>
                <c:pt idx="3">
                  <c:v>11.322363485202548</c:v>
                </c:pt>
              </c:numCache>
            </c:numRef>
          </c:val>
          <c:extLst xmlns:c16r2="http://schemas.microsoft.com/office/drawing/2015/06/chart">
            <c:ext xmlns:c16="http://schemas.microsoft.com/office/drawing/2014/chart" uri="{C3380CC4-5D6E-409C-BE32-E72D297353CC}">
              <c16:uniqueId val="{00000009-D270-4C90-8A11-A9D9206BEC93}"/>
            </c:ext>
          </c:extLst>
        </c:ser>
        <c:ser>
          <c:idx val="7"/>
          <c:order val="7"/>
          <c:tx>
            <c:strRef>
              <c:f>Plan1!$I$1</c:f>
              <c:strCache>
                <c:ptCount val="1"/>
                <c:pt idx="0">
                  <c:v>Limpeza caseira</c:v>
                </c:pt>
              </c:strCache>
            </c:strRef>
          </c:tx>
          <c:spPr>
            <a:solidFill>
              <a:srgbClr val="00B050"/>
            </a:solidFill>
          </c:spPr>
          <c:invertIfNegative val="0"/>
          <c:dLbls>
            <c:spPr>
              <a:noFill/>
              <a:ln>
                <a:noFill/>
              </a:ln>
              <a:effectLst/>
            </c:spPr>
            <c:txPr>
              <a:bodyPr/>
              <a:lstStyle/>
              <a:p>
                <a:pPr>
                  <a:defRPr sz="14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Plan1!$I$2:$I$5</c:f>
              <c:numCache>
                <c:formatCode>0.0</c:formatCode>
                <c:ptCount val="4"/>
                <c:pt idx="0">
                  <c:v>4.9796610897752638</c:v>
                </c:pt>
                <c:pt idx="1">
                  <c:v>3.9231986782114885</c:v>
                </c:pt>
                <c:pt idx="2">
                  <c:v>3.5680704555494458</c:v>
                </c:pt>
                <c:pt idx="3">
                  <c:v>2.9874159582640902</c:v>
                </c:pt>
              </c:numCache>
            </c:numRef>
          </c:val>
          <c:extLst xmlns:c16r2="http://schemas.microsoft.com/office/drawing/2015/06/chart">
            <c:ext xmlns:c16="http://schemas.microsoft.com/office/drawing/2014/chart" uri="{C3380CC4-5D6E-409C-BE32-E72D297353CC}">
              <c16:uniqueId val="{0000000A-D270-4C90-8A11-A9D9206BEC93}"/>
            </c:ext>
          </c:extLst>
        </c:ser>
        <c:ser>
          <c:idx val="8"/>
          <c:order val="8"/>
          <c:tx>
            <c:strRef>
              <c:f>Plan1!$J$1</c:f>
              <c:strCache>
                <c:ptCount val="1"/>
                <c:pt idx="0">
                  <c:v>Bazar+Eletro+Papelaria+Pet</c:v>
                </c:pt>
              </c:strCache>
            </c:strRef>
          </c:tx>
          <c:spPr>
            <a:solidFill>
              <a:schemeClr val="accent1">
                <a:lumMod val="20000"/>
                <a:lumOff val="80000"/>
              </a:schemeClr>
            </a:solidFill>
          </c:spPr>
          <c:invertIfNegative val="0"/>
          <c:dLbls>
            <c:spPr>
              <a:noFill/>
              <a:ln>
                <a:noFill/>
              </a:ln>
              <a:effectLst/>
            </c:spPr>
            <c:txPr>
              <a:bodyPr/>
              <a:lstStyle/>
              <a:p>
                <a:pPr>
                  <a:defRPr sz="16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Plan1!$J$2:$J$5</c:f>
              <c:numCache>
                <c:formatCode>0.0</c:formatCode>
                <c:ptCount val="4"/>
                <c:pt idx="0">
                  <c:v>23.122707717297747</c:v>
                </c:pt>
                <c:pt idx="1">
                  <c:v>25.218281477640019</c:v>
                </c:pt>
                <c:pt idx="2">
                  <c:v>27.883945581849432</c:v>
                </c:pt>
                <c:pt idx="3">
                  <c:v>11.871294713035097</c:v>
                </c:pt>
              </c:numCache>
            </c:numRef>
          </c:val>
          <c:extLst xmlns:c16r2="http://schemas.microsoft.com/office/drawing/2015/06/chart">
            <c:ext xmlns:c16="http://schemas.microsoft.com/office/drawing/2014/chart" uri="{C3380CC4-5D6E-409C-BE32-E72D297353CC}">
              <c16:uniqueId val="{0000000B-D270-4C90-8A11-A9D9206BEC93}"/>
            </c:ext>
          </c:extLst>
        </c:ser>
        <c:ser>
          <c:idx val="9"/>
          <c:order val="9"/>
          <c:tx>
            <c:strRef>
              <c:f>Plan1!$K$1</c:f>
              <c:strCache>
                <c:ptCount val="1"/>
                <c:pt idx="0">
                  <c:v>Material de construção</c:v>
                </c:pt>
              </c:strCache>
            </c:strRef>
          </c:tx>
          <c:invertIfNegative val="0"/>
          <c:dLbls>
            <c:dLbl>
              <c:idx val="2"/>
              <c:spPr/>
              <c:txPr>
                <a:bodyPr/>
                <a:lstStyle/>
                <a:p>
                  <a:pPr>
                    <a:defRPr sz="1400"/>
                  </a:pPr>
                  <a:endParaRPr lang="pt-BR"/>
                </a:p>
              </c:txPr>
              <c:showLegendKey val="0"/>
              <c:showVal val="1"/>
              <c:showCatName val="0"/>
              <c:showSerName val="0"/>
              <c:showPercent val="0"/>
              <c:showBubbleSize val="0"/>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270-4C90-8A11-A9D9206BEC9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Plan1!$K$2:$K$5</c:f>
              <c:numCache>
                <c:formatCode>0.0</c:formatCode>
                <c:ptCount val="4"/>
                <c:pt idx="0">
                  <c:v>0.29361573489816173</c:v>
                </c:pt>
                <c:pt idx="1">
                  <c:v>5.1068088835857681</c:v>
                </c:pt>
                <c:pt idx="2">
                  <c:v>10.42355560071606</c:v>
                </c:pt>
                <c:pt idx="3">
                  <c:v>7.5275687973207286E-2</c:v>
                </c:pt>
              </c:numCache>
            </c:numRef>
          </c:val>
          <c:extLst xmlns:c16r2="http://schemas.microsoft.com/office/drawing/2015/06/chart">
            <c:ext xmlns:c16="http://schemas.microsoft.com/office/drawing/2014/chart" uri="{C3380CC4-5D6E-409C-BE32-E72D297353CC}">
              <c16:uniqueId val="{0000000E-D270-4C90-8A11-A9D9206BEC93}"/>
            </c:ext>
          </c:extLst>
        </c:ser>
        <c:ser>
          <c:idx val="10"/>
          <c:order val="10"/>
          <c:tx>
            <c:strRef>
              <c:f>Plan1!$L$1</c:f>
              <c:strCache>
                <c:ptCount val="1"/>
                <c:pt idx="0">
                  <c:v>Saude</c:v>
                </c:pt>
              </c:strCache>
            </c:strRef>
          </c:tx>
          <c:invertIfNegative val="0"/>
          <c:dLbls>
            <c:spPr>
              <a:noFill/>
              <a:ln>
                <a:noFill/>
              </a:ln>
              <a:effectLst/>
            </c:spPr>
            <c:txPr>
              <a:bodyPr/>
              <a:lstStyle/>
              <a:p>
                <a:pPr>
                  <a:defRPr sz="1600">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Plan1!$L$2:$L$5</c:f>
              <c:numCache>
                <c:formatCode>0.0</c:formatCode>
                <c:ptCount val="4"/>
                <c:pt idx="0">
                  <c:v>0.76806225134621631</c:v>
                </c:pt>
                <c:pt idx="1">
                  <c:v>18.416935097175873</c:v>
                </c:pt>
                <c:pt idx="2">
                  <c:v>0.12383698551562933</c:v>
                </c:pt>
                <c:pt idx="3">
                  <c:v>0</c:v>
                </c:pt>
              </c:numCache>
            </c:numRef>
          </c:val>
          <c:extLst xmlns:c16r2="http://schemas.microsoft.com/office/drawing/2015/06/chart">
            <c:ext xmlns:c16="http://schemas.microsoft.com/office/drawing/2014/chart" uri="{C3380CC4-5D6E-409C-BE32-E72D297353CC}">
              <c16:uniqueId val="{0000000F-D270-4C90-8A11-A9D9206BEC93}"/>
            </c:ext>
          </c:extLst>
        </c:ser>
        <c:ser>
          <c:idx val="11"/>
          <c:order val="11"/>
          <c:tx>
            <c:strRef>
              <c:f>Plan1!$M$1</c:f>
              <c:strCache>
                <c:ptCount val="1"/>
                <c:pt idx="0">
                  <c:v>Outros</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Plan1!$A$2:$A$5</c:f>
              <c:strCache>
                <c:ptCount val="4"/>
                <c:pt idx="0">
                  <c:v>Distribuidor com entrega</c:v>
                </c:pt>
                <c:pt idx="1">
                  <c:v>Atacado generalista com entrega</c:v>
                </c:pt>
                <c:pt idx="2">
                  <c:v>Atacado de balcão</c:v>
                </c:pt>
                <c:pt idx="3">
                  <c:v>Atacado generalista de autosserviço</c:v>
                </c:pt>
              </c:strCache>
            </c:strRef>
          </c:cat>
          <c:val>
            <c:numRef>
              <c:f>Plan1!$M$2:$M$5</c:f>
              <c:numCache>
                <c:formatCode>_-* #,##0.0_-;\-* #,##0.0_-;_-* "-"??_-;_-@_-</c:formatCode>
                <c:ptCount val="4"/>
                <c:pt idx="0">
                  <c:v>10.115941814002049</c:v>
                </c:pt>
                <c:pt idx="1">
                  <c:v>8.3174560565182869</c:v>
                </c:pt>
                <c:pt idx="2">
                  <c:v>5.606693672962483</c:v>
                </c:pt>
                <c:pt idx="3">
                  <c:v>15.417587535186964</c:v>
                </c:pt>
              </c:numCache>
            </c:numRef>
          </c:val>
          <c:extLst xmlns:c16r2="http://schemas.microsoft.com/office/drawing/2015/06/chart">
            <c:ext xmlns:c16="http://schemas.microsoft.com/office/drawing/2014/chart" uri="{C3380CC4-5D6E-409C-BE32-E72D297353CC}">
              <c16:uniqueId val="{00000010-D270-4C90-8A11-A9D9206BEC93}"/>
            </c:ext>
          </c:extLst>
        </c:ser>
        <c:dLbls>
          <c:showLegendKey val="0"/>
          <c:showVal val="0"/>
          <c:showCatName val="0"/>
          <c:showSerName val="0"/>
          <c:showPercent val="0"/>
          <c:showBubbleSize val="0"/>
        </c:dLbls>
        <c:gapWidth val="50"/>
        <c:overlap val="100"/>
        <c:axId val="103269504"/>
        <c:axId val="103271040"/>
      </c:barChart>
      <c:catAx>
        <c:axId val="103269504"/>
        <c:scaling>
          <c:orientation val="minMax"/>
        </c:scaling>
        <c:delete val="0"/>
        <c:axPos val="b"/>
        <c:numFmt formatCode="General" sourceLinked="0"/>
        <c:majorTickMark val="out"/>
        <c:minorTickMark val="none"/>
        <c:tickLblPos val="nextTo"/>
        <c:crossAx val="103271040"/>
        <c:crosses val="autoZero"/>
        <c:auto val="1"/>
        <c:lblAlgn val="ctr"/>
        <c:lblOffset val="100"/>
        <c:noMultiLvlLbl val="0"/>
      </c:catAx>
      <c:valAx>
        <c:axId val="103271040"/>
        <c:scaling>
          <c:orientation val="minMax"/>
        </c:scaling>
        <c:delete val="1"/>
        <c:axPos val="l"/>
        <c:numFmt formatCode="0%" sourceLinked="1"/>
        <c:majorTickMark val="out"/>
        <c:minorTickMark val="none"/>
        <c:tickLblPos val="nextTo"/>
        <c:crossAx val="103269504"/>
        <c:crosses val="autoZero"/>
        <c:crossBetween val="between"/>
      </c:valAx>
    </c:plotArea>
    <c:legend>
      <c:legendPos val="b"/>
      <c:layout/>
      <c:overlay val="0"/>
      <c:txPr>
        <a:bodyPr/>
        <a:lstStyle/>
        <a:p>
          <a:pPr>
            <a:defRPr sz="1200"/>
          </a:pPr>
          <a:endParaRPr lang="pt-BR"/>
        </a:p>
      </c:txPr>
    </c:legend>
    <c:plotVisOnly val="1"/>
    <c:dispBlanksAs val="gap"/>
    <c:showDLblsOverMax val="0"/>
  </c:chart>
  <c:txPr>
    <a:bodyPr/>
    <a:lstStyle/>
    <a:p>
      <a:pPr>
        <a:defRPr sz="1800">
          <a:solidFill>
            <a:schemeClr val="tx1">
              <a:lumMod val="75000"/>
            </a:schemeClr>
          </a:solidFill>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Plan1!$B$1</c:f>
              <c:strCache>
                <c:ptCount val="1"/>
                <c:pt idx="0">
                  <c:v>Cobrança bancária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Plan1!$B$2:$B$5</c:f>
              <c:numCache>
                <c:formatCode>0.0</c:formatCode>
                <c:ptCount val="4"/>
                <c:pt idx="0">
                  <c:v>85.963657299202595</c:v>
                </c:pt>
                <c:pt idx="1">
                  <c:v>87.894273374621505</c:v>
                </c:pt>
                <c:pt idx="2">
                  <c:v>32.008596411412661</c:v>
                </c:pt>
                <c:pt idx="3">
                  <c:v>11.353628764277008</c:v>
                </c:pt>
              </c:numCache>
            </c:numRef>
          </c:val>
          <c:extLst xmlns:c16r2="http://schemas.microsoft.com/office/drawing/2015/06/chart">
            <c:ext xmlns:c16="http://schemas.microsoft.com/office/drawing/2014/chart" uri="{C3380CC4-5D6E-409C-BE32-E72D297353CC}">
              <c16:uniqueId val="{00000000-4EFC-46B5-9418-8DA9A792AAAE}"/>
            </c:ext>
          </c:extLst>
        </c:ser>
        <c:ser>
          <c:idx val="1"/>
          <c:order val="1"/>
          <c:tx>
            <c:strRef>
              <c:f>Plan1!$C$1</c:f>
              <c:strCache>
                <c:ptCount val="1"/>
                <c:pt idx="0">
                  <c:v>Cheque pré-datado </c:v>
                </c:pt>
              </c:strCache>
            </c:strRef>
          </c:tx>
          <c:invertIfNegative val="0"/>
          <c:dLbls>
            <c:dLbl>
              <c:idx val="1"/>
              <c:layout>
                <c:manualLayout>
                  <c:x val="-1.5015015015016116E-3"/>
                  <c:y val="-2.81250000000000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EFC-46B5-9418-8DA9A792AAAE}"/>
                </c:ext>
              </c:extLst>
            </c:dLbl>
            <c:spPr>
              <a:noFill/>
              <a:ln>
                <a:noFill/>
              </a:ln>
              <a:effectLst/>
            </c:spPr>
            <c:txPr>
              <a:bodyPr wrap="square" lIns="38100" tIns="19050" rIns="38100" bIns="19050" anchor="ctr">
                <a:spAutoFit/>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Plan1!$C$2:$C$5</c:f>
              <c:numCache>
                <c:formatCode>0.0</c:formatCode>
                <c:ptCount val="4"/>
                <c:pt idx="0">
                  <c:v>3.2727860845130232</c:v>
                </c:pt>
                <c:pt idx="1">
                  <c:v>2.5926405945501285</c:v>
                </c:pt>
                <c:pt idx="2">
                  <c:v>10.190321292988802</c:v>
                </c:pt>
                <c:pt idx="3">
                  <c:v>3.0580819992245254</c:v>
                </c:pt>
              </c:numCache>
            </c:numRef>
          </c:val>
          <c:extLst xmlns:c16r2="http://schemas.microsoft.com/office/drawing/2015/06/chart">
            <c:ext xmlns:c16="http://schemas.microsoft.com/office/drawing/2014/chart" uri="{C3380CC4-5D6E-409C-BE32-E72D297353CC}">
              <c16:uniqueId val="{00000002-4EFC-46B5-9418-8DA9A792AAAE}"/>
            </c:ext>
          </c:extLst>
        </c:ser>
        <c:ser>
          <c:idx val="2"/>
          <c:order val="2"/>
          <c:tx>
            <c:strRef>
              <c:f>Plan1!$D$1</c:f>
              <c:strCache>
                <c:ptCount val="1"/>
                <c:pt idx="0">
                  <c:v>Dinheiro</c:v>
                </c:pt>
              </c:strCache>
            </c:strRef>
          </c:tx>
          <c:invertIfNegative val="0"/>
          <c:dLbls>
            <c:dLbl>
              <c:idx val="1"/>
              <c:layout>
                <c:manualLayout>
                  <c:x val="0"/>
                  <c:y val="2.49999999999999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EFC-46B5-9418-8DA9A792AAAE}"/>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Plan1!$D$2:$D$5</c:f>
              <c:numCache>
                <c:formatCode>0.0</c:formatCode>
                <c:ptCount val="4"/>
                <c:pt idx="0">
                  <c:v>6.7021831818258466</c:v>
                </c:pt>
                <c:pt idx="1">
                  <c:v>3.3993993022326503</c:v>
                </c:pt>
                <c:pt idx="2">
                  <c:v>29.98554029934974</c:v>
                </c:pt>
                <c:pt idx="3">
                  <c:v>40.951613270875299</c:v>
                </c:pt>
              </c:numCache>
            </c:numRef>
          </c:val>
          <c:extLst xmlns:c16r2="http://schemas.microsoft.com/office/drawing/2015/06/chart">
            <c:ext xmlns:c16="http://schemas.microsoft.com/office/drawing/2014/chart" uri="{C3380CC4-5D6E-409C-BE32-E72D297353CC}">
              <c16:uniqueId val="{00000004-4EFC-46B5-9418-8DA9A792AAAE}"/>
            </c:ext>
          </c:extLst>
        </c:ser>
        <c:ser>
          <c:idx val="3"/>
          <c:order val="3"/>
          <c:tx>
            <c:strRef>
              <c:f>Plan1!$E$1</c:f>
              <c:strCache>
                <c:ptCount val="1"/>
                <c:pt idx="0">
                  <c:v>Cartão de débito</c:v>
                </c:pt>
              </c:strCache>
            </c:strRef>
          </c:tx>
          <c:spPr>
            <a:solidFill>
              <a:srgbClr val="00B050"/>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EFC-46B5-9418-8DA9A792AAA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EFC-46B5-9418-8DA9A792AAAE}"/>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Plan1!$E$2:$E$5</c:f>
              <c:numCache>
                <c:formatCode>0.0</c:formatCode>
                <c:ptCount val="4"/>
                <c:pt idx="0">
                  <c:v>0.93690504725720569</c:v>
                </c:pt>
                <c:pt idx="1">
                  <c:v>0.57152251519902197</c:v>
                </c:pt>
                <c:pt idx="2">
                  <c:v>9.8277849888694195</c:v>
                </c:pt>
                <c:pt idx="3">
                  <c:v>19.788553705356833</c:v>
                </c:pt>
              </c:numCache>
            </c:numRef>
          </c:val>
          <c:extLst xmlns:c16r2="http://schemas.microsoft.com/office/drawing/2015/06/chart">
            <c:ext xmlns:c16="http://schemas.microsoft.com/office/drawing/2014/chart" uri="{C3380CC4-5D6E-409C-BE32-E72D297353CC}">
              <c16:uniqueId val="{00000007-4EFC-46B5-9418-8DA9A792AAAE}"/>
            </c:ext>
          </c:extLst>
        </c:ser>
        <c:ser>
          <c:idx val="4"/>
          <c:order val="4"/>
          <c:tx>
            <c:strRef>
              <c:f>Plan1!$F$1</c:f>
              <c:strCache>
                <c:ptCount val="1"/>
                <c:pt idx="0">
                  <c:v>Cartão de crédito </c:v>
                </c:pt>
              </c:strCache>
            </c:strRef>
          </c:tx>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EFC-46B5-9418-8DA9A792AAA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EFC-46B5-9418-8DA9A792AAAE}"/>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Plan1!$F$2:$F$5</c:f>
              <c:numCache>
                <c:formatCode>0.0</c:formatCode>
                <c:ptCount val="4"/>
                <c:pt idx="0">
                  <c:v>0.71696375085219488</c:v>
                </c:pt>
                <c:pt idx="1">
                  <c:v>1.9577991407736022</c:v>
                </c:pt>
                <c:pt idx="2">
                  <c:v>17.203566896213182</c:v>
                </c:pt>
                <c:pt idx="3">
                  <c:v>21.620293681801005</c:v>
                </c:pt>
              </c:numCache>
            </c:numRef>
          </c:val>
          <c:extLst xmlns:c16r2="http://schemas.microsoft.com/office/drawing/2015/06/chart">
            <c:ext xmlns:c16="http://schemas.microsoft.com/office/drawing/2014/chart" uri="{C3380CC4-5D6E-409C-BE32-E72D297353CC}">
              <c16:uniqueId val="{0000000A-4EFC-46B5-9418-8DA9A792AAAE}"/>
            </c:ext>
          </c:extLst>
        </c:ser>
        <c:ser>
          <c:idx val="5"/>
          <c:order val="5"/>
          <c:tx>
            <c:strRef>
              <c:f>Plan1!$G$1</c:f>
              <c:strCache>
                <c:ptCount val="1"/>
                <c:pt idx="0">
                  <c:v>Outros</c:v>
                </c:pt>
              </c:strCache>
            </c:strRef>
          </c:tx>
          <c:invertIfNegative val="0"/>
          <c:dLbls>
            <c:dLbl>
              <c:idx val="0"/>
              <c:layout>
                <c:manualLayout>
                  <c:x val="-4.5046227329691895E-3"/>
                  <c:y val="-4.37499999999999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EFC-46B5-9418-8DA9A792AAAE}"/>
                </c:ext>
              </c:extLst>
            </c:dLbl>
            <c:dLbl>
              <c:idx val="1"/>
              <c:layout>
                <c:manualLayout>
                  <c:x val="0"/>
                  <c:y val="3.43750000000000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EFC-46B5-9418-8DA9A792AAAE}"/>
                </c:ext>
              </c:extLst>
            </c:dLbl>
            <c:dLbl>
              <c:idx val="2"/>
              <c:layout>
                <c:manualLayout>
                  <c:x val="-7.5075075075075074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EFC-46B5-9418-8DA9A792AAAE}"/>
                </c:ext>
              </c:extLst>
            </c:dLbl>
            <c:dLbl>
              <c:idx val="3"/>
              <c:spPr/>
              <c:txPr>
                <a:bodyPr/>
                <a:lstStyle/>
                <a:p>
                  <a:pPr>
                    <a:defRPr sz="1200">
                      <a:solidFill>
                        <a:schemeClr val="bg1">
                          <a:lumMod val="75000"/>
                        </a:schemeClr>
                      </a:solidFill>
                    </a:defRPr>
                  </a:pPr>
                  <a:endParaRPr lang="pt-BR"/>
                </a:p>
              </c:txPr>
              <c:showLegendKey val="0"/>
              <c:showVal val="1"/>
              <c:showCatName val="0"/>
              <c:showSerName val="0"/>
              <c:showPercent val="0"/>
              <c:showBubbleSize val="0"/>
            </c:dLbl>
            <c:spPr>
              <a:noFill/>
              <a:ln>
                <a:noFill/>
              </a:ln>
              <a:effectLst/>
            </c:spPr>
            <c:txPr>
              <a:bodyPr/>
              <a:lstStyle/>
              <a:p>
                <a:pPr>
                  <a:defRPr sz="1200">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Plan1!$G$2:$G$5</c:f>
              <c:numCache>
                <c:formatCode>0.0</c:formatCode>
                <c:ptCount val="4"/>
                <c:pt idx="0">
                  <c:v>2.4075046363491399</c:v>
                </c:pt>
                <c:pt idx="1">
                  <c:v>3.5843650726230734</c:v>
                </c:pt>
                <c:pt idx="2">
                  <c:v>0.78419011116620008</c:v>
                </c:pt>
                <c:pt idx="3">
                  <c:v>3.2278285784653327</c:v>
                </c:pt>
              </c:numCache>
            </c:numRef>
          </c:val>
          <c:extLst xmlns:c16r2="http://schemas.microsoft.com/office/drawing/2015/06/chart">
            <c:ext xmlns:c16="http://schemas.microsoft.com/office/drawing/2014/chart" uri="{C3380CC4-5D6E-409C-BE32-E72D297353CC}">
              <c16:uniqueId val="{0000000F-4EFC-46B5-9418-8DA9A792AAAE}"/>
            </c:ext>
          </c:extLst>
        </c:ser>
        <c:dLbls>
          <c:showLegendKey val="0"/>
          <c:showVal val="0"/>
          <c:showCatName val="0"/>
          <c:showSerName val="0"/>
          <c:showPercent val="0"/>
          <c:showBubbleSize val="0"/>
        </c:dLbls>
        <c:gapWidth val="50"/>
        <c:overlap val="100"/>
        <c:axId val="103613952"/>
        <c:axId val="103615488"/>
      </c:barChart>
      <c:catAx>
        <c:axId val="103613952"/>
        <c:scaling>
          <c:orientation val="minMax"/>
        </c:scaling>
        <c:delete val="0"/>
        <c:axPos val="l"/>
        <c:numFmt formatCode="General" sourceLinked="0"/>
        <c:majorTickMark val="out"/>
        <c:minorTickMark val="none"/>
        <c:tickLblPos val="nextTo"/>
        <c:crossAx val="103615488"/>
        <c:crosses val="autoZero"/>
        <c:auto val="1"/>
        <c:lblAlgn val="ctr"/>
        <c:lblOffset val="100"/>
        <c:noMultiLvlLbl val="0"/>
      </c:catAx>
      <c:valAx>
        <c:axId val="103615488"/>
        <c:scaling>
          <c:orientation val="minMax"/>
        </c:scaling>
        <c:delete val="1"/>
        <c:axPos val="b"/>
        <c:numFmt formatCode="0%" sourceLinked="1"/>
        <c:majorTickMark val="out"/>
        <c:minorTickMark val="none"/>
        <c:tickLblPos val="nextTo"/>
        <c:crossAx val="103613952"/>
        <c:crosses val="autoZero"/>
        <c:crossBetween val="between"/>
      </c:valAx>
    </c:plotArea>
    <c:legend>
      <c:legendPos val="b"/>
      <c:layout/>
      <c:overlay val="0"/>
      <c:txPr>
        <a:bodyPr/>
        <a:lstStyle/>
        <a:p>
          <a:pPr>
            <a:defRPr sz="1400"/>
          </a:pPr>
          <a:endParaRPr lang="pt-BR"/>
        </a:p>
      </c:txPr>
    </c:legend>
    <c:plotVisOnly val="1"/>
    <c:dispBlanksAs val="gap"/>
    <c:showDLblsOverMax val="0"/>
  </c:chart>
  <c:txPr>
    <a:bodyPr/>
    <a:lstStyle/>
    <a:p>
      <a:pPr>
        <a:defRPr sz="1800">
          <a:solidFill>
            <a:schemeClr val="accent6"/>
          </a:solidFill>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Plan1!$B$1</c:f>
              <c:strCache>
                <c:ptCount val="1"/>
                <c:pt idx="0">
                  <c:v>Até 7 dias</c:v>
                </c:pt>
              </c:strCache>
            </c:strRef>
          </c:tx>
          <c:invertIfNegative val="0"/>
          <c:dLbls>
            <c:spPr>
              <a:noFill/>
              <a:ln>
                <a:noFill/>
              </a:ln>
              <a:effectLst/>
            </c:spPr>
            <c:txPr>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Plan1!$B$2:$B$5</c:f>
              <c:numCache>
                <c:formatCode>0.0</c:formatCode>
                <c:ptCount val="4"/>
                <c:pt idx="0">
                  <c:v>14.94030219974227</c:v>
                </c:pt>
                <c:pt idx="1">
                  <c:v>15.889534572960642</c:v>
                </c:pt>
                <c:pt idx="2">
                  <c:v>12.583198054269019</c:v>
                </c:pt>
                <c:pt idx="3">
                  <c:v>55.379202712577801</c:v>
                </c:pt>
              </c:numCache>
            </c:numRef>
          </c:val>
          <c:extLst xmlns:c16r2="http://schemas.microsoft.com/office/drawing/2015/06/chart">
            <c:ext xmlns:c16="http://schemas.microsoft.com/office/drawing/2014/chart" uri="{C3380CC4-5D6E-409C-BE32-E72D297353CC}">
              <c16:uniqueId val="{00000000-DA52-409F-8770-CB5B306D253C}"/>
            </c:ext>
          </c:extLst>
        </c:ser>
        <c:ser>
          <c:idx val="1"/>
          <c:order val="1"/>
          <c:tx>
            <c:strRef>
              <c:f>Plan1!$C$1</c:f>
              <c:strCache>
                <c:ptCount val="1"/>
                <c:pt idx="0">
                  <c:v>Até 14 dias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Plan1!$C$2:$C$5</c:f>
              <c:numCache>
                <c:formatCode>0.0</c:formatCode>
                <c:ptCount val="4"/>
                <c:pt idx="0">
                  <c:v>12.944011886145844</c:v>
                </c:pt>
                <c:pt idx="1">
                  <c:v>14.093658032055512</c:v>
                </c:pt>
                <c:pt idx="2">
                  <c:v>3.9000713600403616</c:v>
                </c:pt>
                <c:pt idx="3">
                  <c:v>6.210478049143302</c:v>
                </c:pt>
              </c:numCache>
            </c:numRef>
          </c:val>
          <c:extLst xmlns:c16r2="http://schemas.microsoft.com/office/drawing/2015/06/chart">
            <c:ext xmlns:c16="http://schemas.microsoft.com/office/drawing/2014/chart" uri="{C3380CC4-5D6E-409C-BE32-E72D297353CC}">
              <c16:uniqueId val="{00000001-DA52-409F-8770-CB5B306D253C}"/>
            </c:ext>
          </c:extLst>
        </c:ser>
        <c:ser>
          <c:idx val="2"/>
          <c:order val="2"/>
          <c:tx>
            <c:strRef>
              <c:f>Plan1!$D$1</c:f>
              <c:strCache>
                <c:ptCount val="1"/>
                <c:pt idx="0">
                  <c:v>Até 21 dias</c:v>
                </c:pt>
              </c:strCache>
            </c:strRef>
          </c:tx>
          <c:invertIfNegative val="0"/>
          <c:dLbls>
            <c:spPr>
              <a:noFill/>
              <a:ln>
                <a:noFill/>
              </a:ln>
              <a:effectLst/>
            </c:spPr>
            <c:txPr>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Plan1!$D$2:$D$5</c:f>
              <c:numCache>
                <c:formatCode>0.0</c:formatCode>
                <c:ptCount val="4"/>
                <c:pt idx="0">
                  <c:v>17.062539394025919</c:v>
                </c:pt>
                <c:pt idx="1">
                  <c:v>15.172053564349525</c:v>
                </c:pt>
                <c:pt idx="2">
                  <c:v>10.833772284969243</c:v>
                </c:pt>
                <c:pt idx="3">
                  <c:v>7.7174390982838377</c:v>
                </c:pt>
              </c:numCache>
            </c:numRef>
          </c:val>
          <c:extLst xmlns:c16r2="http://schemas.microsoft.com/office/drawing/2015/06/chart">
            <c:ext xmlns:c16="http://schemas.microsoft.com/office/drawing/2014/chart" uri="{C3380CC4-5D6E-409C-BE32-E72D297353CC}">
              <c16:uniqueId val="{00000002-DA52-409F-8770-CB5B306D253C}"/>
            </c:ext>
          </c:extLst>
        </c:ser>
        <c:ser>
          <c:idx val="3"/>
          <c:order val="3"/>
          <c:tx>
            <c:strRef>
              <c:f>Plan1!$E$1</c:f>
              <c:strCache>
                <c:ptCount val="1"/>
                <c:pt idx="0">
                  <c:v>Até 28 dias</c:v>
                </c:pt>
              </c:strCache>
            </c:strRef>
          </c:tx>
          <c:invertIfNegative val="0"/>
          <c:dLbls>
            <c:spPr>
              <a:noFill/>
              <a:ln>
                <a:noFill/>
              </a:ln>
              <a:effectLst/>
            </c:spPr>
            <c:txPr>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Plan1!$E$2:$E$5</c:f>
              <c:numCache>
                <c:formatCode>0.0</c:formatCode>
                <c:ptCount val="4"/>
                <c:pt idx="0">
                  <c:v>26.871052241458109</c:v>
                </c:pt>
                <c:pt idx="1">
                  <c:v>20.547730642772134</c:v>
                </c:pt>
                <c:pt idx="2">
                  <c:v>10.304402332730866</c:v>
                </c:pt>
                <c:pt idx="3">
                  <c:v>20.859631667954254</c:v>
                </c:pt>
              </c:numCache>
            </c:numRef>
          </c:val>
          <c:extLst xmlns:c16r2="http://schemas.microsoft.com/office/drawing/2015/06/chart">
            <c:ext xmlns:c16="http://schemas.microsoft.com/office/drawing/2014/chart" uri="{C3380CC4-5D6E-409C-BE32-E72D297353CC}">
              <c16:uniqueId val="{00000003-DA52-409F-8770-CB5B306D253C}"/>
            </c:ext>
          </c:extLst>
        </c:ser>
        <c:ser>
          <c:idx val="4"/>
          <c:order val="4"/>
          <c:tx>
            <c:strRef>
              <c:f>Plan1!$F$1</c:f>
              <c:strCache>
                <c:ptCount val="1"/>
                <c:pt idx="0">
                  <c:v>Acima de 28 dias</c:v>
                </c:pt>
              </c:strCache>
            </c:strRef>
          </c:tx>
          <c:spPr>
            <a:solidFill>
              <a:schemeClr val="accent3">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Plan1!$F$2:$F$5</c:f>
              <c:numCache>
                <c:formatCode>0.0</c:formatCode>
                <c:ptCount val="4"/>
                <c:pt idx="0">
                  <c:v>28.182094278627861</c:v>
                </c:pt>
                <c:pt idx="1">
                  <c:v>34.297023187862195</c:v>
                </c:pt>
                <c:pt idx="2">
                  <c:v>62.378555967990522</c:v>
                </c:pt>
                <c:pt idx="3">
                  <c:v>9.8332484720408111</c:v>
                </c:pt>
              </c:numCache>
            </c:numRef>
          </c:val>
          <c:extLst xmlns:c16r2="http://schemas.microsoft.com/office/drawing/2015/06/chart">
            <c:ext xmlns:c16="http://schemas.microsoft.com/office/drawing/2014/chart" uri="{C3380CC4-5D6E-409C-BE32-E72D297353CC}">
              <c16:uniqueId val="{00000004-DA52-409F-8770-CB5B306D253C}"/>
            </c:ext>
          </c:extLst>
        </c:ser>
        <c:dLbls>
          <c:showLegendKey val="0"/>
          <c:showVal val="0"/>
          <c:showCatName val="0"/>
          <c:showSerName val="0"/>
          <c:showPercent val="0"/>
          <c:showBubbleSize val="0"/>
        </c:dLbls>
        <c:gapWidth val="50"/>
        <c:overlap val="100"/>
        <c:axId val="102613760"/>
        <c:axId val="102615296"/>
      </c:barChart>
      <c:catAx>
        <c:axId val="102613760"/>
        <c:scaling>
          <c:orientation val="minMax"/>
        </c:scaling>
        <c:delete val="0"/>
        <c:axPos val="b"/>
        <c:numFmt formatCode="General" sourceLinked="1"/>
        <c:majorTickMark val="out"/>
        <c:minorTickMark val="none"/>
        <c:tickLblPos val="nextTo"/>
        <c:crossAx val="102615296"/>
        <c:crosses val="autoZero"/>
        <c:auto val="1"/>
        <c:lblAlgn val="ctr"/>
        <c:lblOffset val="100"/>
        <c:noMultiLvlLbl val="0"/>
      </c:catAx>
      <c:valAx>
        <c:axId val="102615296"/>
        <c:scaling>
          <c:orientation val="minMax"/>
        </c:scaling>
        <c:delete val="1"/>
        <c:axPos val="l"/>
        <c:numFmt formatCode="0%" sourceLinked="1"/>
        <c:majorTickMark val="out"/>
        <c:minorTickMark val="none"/>
        <c:tickLblPos val="nextTo"/>
        <c:crossAx val="102613760"/>
        <c:crosses val="autoZero"/>
        <c:crossBetween val="between"/>
      </c:valAx>
    </c:plotArea>
    <c:legend>
      <c:legendPos val="b"/>
      <c:layout/>
      <c:overlay val="0"/>
      <c:txPr>
        <a:bodyPr/>
        <a:lstStyle/>
        <a:p>
          <a:pPr>
            <a:defRPr sz="1200"/>
          </a:pPr>
          <a:endParaRPr lang="pt-BR"/>
        </a:p>
      </c:txPr>
    </c:legend>
    <c:plotVisOnly val="1"/>
    <c:dispBlanksAs val="gap"/>
    <c:showDLblsOverMax val="0"/>
  </c:chart>
  <c:txPr>
    <a:bodyPr/>
    <a:lstStyle/>
    <a:p>
      <a:pPr>
        <a:defRPr sz="1800">
          <a:solidFill>
            <a:schemeClr val="tx1">
              <a:lumMod val="75000"/>
            </a:schemeClr>
          </a:solidFill>
        </a:defRPr>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Plan1!$B$1</c:f>
              <c:strCache>
                <c:ptCount val="1"/>
                <c:pt idx="0">
                  <c:v>Bares e lanchonetes</c:v>
                </c:pt>
              </c:strCache>
            </c:strRef>
          </c:tx>
          <c:invertIfNegative val="0"/>
          <c:dLbls>
            <c:numFmt formatCode="#,##0.0" sourceLinked="0"/>
            <c:spPr>
              <a:noFill/>
              <a:ln>
                <a:noFill/>
              </a:ln>
              <a:effectLst/>
            </c:spPr>
            <c:txPr>
              <a:bodyPr/>
              <a:lstStyle/>
              <a:p>
                <a:pPr>
                  <a:defRPr sz="1600">
                    <a:solidFill>
                      <a:schemeClr val="accent6"/>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Plan1!$B$2:$B$5</c:f>
              <c:numCache>
                <c:formatCode>0.0</c:formatCode>
                <c:ptCount val="4"/>
                <c:pt idx="0">
                  <c:v>3.5511689288791723</c:v>
                </c:pt>
                <c:pt idx="1">
                  <c:v>2.3705849718383525</c:v>
                </c:pt>
                <c:pt idx="2">
                  <c:v>2.1351455721765209</c:v>
                </c:pt>
                <c:pt idx="3">
                  <c:v>4.8249740894549777</c:v>
                </c:pt>
              </c:numCache>
            </c:numRef>
          </c:val>
          <c:extLst xmlns:c16r2="http://schemas.microsoft.com/office/drawing/2015/06/chart">
            <c:ext xmlns:c16="http://schemas.microsoft.com/office/drawing/2014/chart" uri="{C3380CC4-5D6E-409C-BE32-E72D297353CC}">
              <c16:uniqueId val="{00000000-6FC8-4B9F-BF01-CF378CA2D006}"/>
            </c:ext>
          </c:extLst>
        </c:ser>
        <c:ser>
          <c:idx val="1"/>
          <c:order val="1"/>
          <c:tx>
            <c:strRef>
              <c:f>Plan1!$C$1</c:f>
              <c:strCache>
                <c:ptCount val="1"/>
                <c:pt idx="0">
                  <c:v>Varejo alimentar independente</c:v>
                </c:pt>
              </c:strCache>
            </c:strRef>
          </c:tx>
          <c:invertIfNegative val="0"/>
          <c:dLbls>
            <c:numFmt formatCode="#,##0.0" sourceLinked="0"/>
            <c:spPr>
              <a:noFill/>
              <a:ln>
                <a:noFill/>
              </a:ln>
              <a:effectLst/>
            </c:spPr>
            <c:txPr>
              <a:bodyPr/>
              <a:lstStyle/>
              <a:p>
                <a:pPr>
                  <a:defRPr>
                    <a:solidFill>
                      <a:schemeClr val="accent6"/>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Plan1!$C$2:$C$5</c:f>
              <c:numCache>
                <c:formatCode>0.0</c:formatCode>
                <c:ptCount val="4"/>
                <c:pt idx="0">
                  <c:v>25.569796130485518</c:v>
                </c:pt>
                <c:pt idx="1">
                  <c:v>23.771029621807902</c:v>
                </c:pt>
                <c:pt idx="2">
                  <c:v>20.406824907642971</c:v>
                </c:pt>
                <c:pt idx="3">
                  <c:v>13.737669863264426</c:v>
                </c:pt>
              </c:numCache>
            </c:numRef>
          </c:val>
          <c:extLst xmlns:c16r2="http://schemas.microsoft.com/office/drawing/2015/06/chart">
            <c:ext xmlns:c16="http://schemas.microsoft.com/office/drawing/2014/chart" uri="{C3380CC4-5D6E-409C-BE32-E72D297353CC}">
              <c16:uniqueId val="{00000001-6FC8-4B9F-BF01-CF378CA2D006}"/>
            </c:ext>
          </c:extLst>
        </c:ser>
        <c:ser>
          <c:idx val="2"/>
          <c:order val="2"/>
          <c:tx>
            <c:strRef>
              <c:f>Plan1!$D$1</c:f>
              <c:strCache>
                <c:ptCount val="1"/>
                <c:pt idx="0">
                  <c:v>Supermercados pequenos</c:v>
                </c:pt>
              </c:strCache>
            </c:strRef>
          </c:tx>
          <c:invertIfNegative val="0"/>
          <c:dLbls>
            <c:numFmt formatCode="#,##0.0" sourceLinked="0"/>
            <c:spPr>
              <a:noFill/>
              <a:ln>
                <a:noFill/>
              </a:ln>
              <a:effectLst/>
            </c:spPr>
            <c:txPr>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Plan1!$D$2:$D$5</c:f>
              <c:numCache>
                <c:formatCode>0.0</c:formatCode>
                <c:ptCount val="4"/>
                <c:pt idx="0">
                  <c:v>34.038721949264868</c:v>
                </c:pt>
                <c:pt idx="1">
                  <c:v>20.276396296553095</c:v>
                </c:pt>
                <c:pt idx="2">
                  <c:v>15.302371377260481</c:v>
                </c:pt>
                <c:pt idx="3">
                  <c:v>15.010906445771923</c:v>
                </c:pt>
              </c:numCache>
            </c:numRef>
          </c:val>
          <c:extLst xmlns:c16r2="http://schemas.microsoft.com/office/drawing/2015/06/chart">
            <c:ext xmlns:c16="http://schemas.microsoft.com/office/drawing/2014/chart" uri="{C3380CC4-5D6E-409C-BE32-E72D297353CC}">
              <c16:uniqueId val="{00000002-6FC8-4B9F-BF01-CF378CA2D006}"/>
            </c:ext>
          </c:extLst>
        </c:ser>
        <c:ser>
          <c:idx val="3"/>
          <c:order val="3"/>
          <c:tx>
            <c:strRef>
              <c:f>Plan1!$E$1</c:f>
              <c:strCache>
                <c:ptCount val="1"/>
                <c:pt idx="0">
                  <c:v>Supermercados grandes/hiper</c:v>
                </c:pt>
              </c:strCache>
            </c:strRef>
          </c:tx>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FC8-4B9F-BF01-CF378CA2D00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FC8-4B9F-BF01-CF378CA2D006}"/>
                </c:ext>
              </c:extLst>
            </c:dLbl>
            <c:numFmt formatCode="#,##0.0" sourceLinked="0"/>
            <c:spPr>
              <a:noFill/>
              <a:ln>
                <a:noFill/>
              </a:ln>
              <a:effectLst/>
            </c:spPr>
            <c:txPr>
              <a:bodyPr/>
              <a:lstStyle/>
              <a:p>
                <a:pPr>
                  <a:defRPr>
                    <a:solidFill>
                      <a:schemeClr val="accent6"/>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Plan1!$E$2:$E$5</c:f>
              <c:numCache>
                <c:formatCode>0.0</c:formatCode>
                <c:ptCount val="4"/>
                <c:pt idx="0">
                  <c:v>7.2753366557150745</c:v>
                </c:pt>
                <c:pt idx="1">
                  <c:v>2.9327607784387584</c:v>
                </c:pt>
                <c:pt idx="2">
                  <c:v>1.022028502493638</c:v>
                </c:pt>
                <c:pt idx="3">
                  <c:v>0.68841801030517746</c:v>
                </c:pt>
              </c:numCache>
            </c:numRef>
          </c:val>
          <c:extLst xmlns:c16r2="http://schemas.microsoft.com/office/drawing/2015/06/chart">
            <c:ext xmlns:c16="http://schemas.microsoft.com/office/drawing/2014/chart" uri="{C3380CC4-5D6E-409C-BE32-E72D297353CC}">
              <c16:uniqueId val="{00000005-6FC8-4B9F-BF01-CF378CA2D006}"/>
            </c:ext>
          </c:extLst>
        </c:ser>
        <c:ser>
          <c:idx val="4"/>
          <c:order val="4"/>
          <c:tx>
            <c:strRef>
              <c:f>Plan1!$F$1</c:f>
              <c:strCache>
                <c:ptCount val="1"/>
                <c:pt idx="0">
                  <c:v>Lojas de conveniência</c:v>
                </c:pt>
              </c:strCache>
            </c:strRef>
          </c:tx>
          <c:spPr>
            <a:solidFill>
              <a:srgbClr val="92D050"/>
            </a:solidFill>
          </c:spPr>
          <c:invertIfNegative val="0"/>
          <c:cat>
            <c:strRef>
              <c:f>Plan1!$A$2:$A$5</c:f>
              <c:strCache>
                <c:ptCount val="4"/>
                <c:pt idx="0">
                  <c:v>Distribuidor</c:v>
                </c:pt>
                <c:pt idx="1">
                  <c:v>Atacado com entrega</c:v>
                </c:pt>
                <c:pt idx="2">
                  <c:v>Atacado balcão</c:v>
                </c:pt>
                <c:pt idx="3">
                  <c:v>Atacado AS</c:v>
                </c:pt>
              </c:strCache>
            </c:strRef>
          </c:cat>
          <c:val>
            <c:numRef>
              <c:f>Plan1!$F$2:$F$5</c:f>
              <c:numCache>
                <c:formatCode>0.0</c:formatCode>
                <c:ptCount val="4"/>
                <c:pt idx="0">
                  <c:v>2.3377457095336531</c:v>
                </c:pt>
                <c:pt idx="1">
                  <c:v>0.52768103394428822</c:v>
                </c:pt>
                <c:pt idx="2">
                  <c:v>0.36200180295027862</c:v>
                </c:pt>
                <c:pt idx="3">
                  <c:v>0.43195911096167128</c:v>
                </c:pt>
              </c:numCache>
            </c:numRef>
          </c:val>
          <c:extLst xmlns:c16r2="http://schemas.microsoft.com/office/drawing/2015/06/chart">
            <c:ext xmlns:c16="http://schemas.microsoft.com/office/drawing/2014/chart" uri="{C3380CC4-5D6E-409C-BE32-E72D297353CC}">
              <c16:uniqueId val="{00000006-6FC8-4B9F-BF01-CF378CA2D006}"/>
            </c:ext>
          </c:extLst>
        </c:ser>
        <c:ser>
          <c:idx val="5"/>
          <c:order val="5"/>
          <c:tx>
            <c:strRef>
              <c:f>Plan1!$G$1</c:f>
              <c:strCache>
                <c:ptCount val="1"/>
                <c:pt idx="0">
                  <c:v>Restaurantes coletivos</c:v>
                </c:pt>
              </c:strCache>
            </c:strRef>
          </c:tx>
          <c:invertIfNegative val="0"/>
          <c:dLbls>
            <c:dLbl>
              <c:idx val="0"/>
              <c:layout>
                <c:manualLayout>
                  <c:x val="8.4173758583207404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FC8-4B9F-BF01-CF378CA2D006}"/>
                </c:ext>
              </c:extLst>
            </c:dLbl>
            <c:dLbl>
              <c:idx val="2"/>
              <c:layout>
                <c:manualLayout>
                  <c:x val="3.367003367003366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FC8-4B9F-BF01-CF378CA2D006}"/>
                </c:ext>
              </c:extLst>
            </c:dLbl>
            <c:numFmt formatCode="#,##0.0" sourceLinked="0"/>
            <c:spPr>
              <a:noFill/>
              <a:ln>
                <a:noFill/>
              </a:ln>
              <a:effectLst/>
            </c:spPr>
            <c:txPr>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Plan1!$G$2:$G$5</c:f>
              <c:numCache>
                <c:formatCode>0.0</c:formatCode>
                <c:ptCount val="4"/>
                <c:pt idx="0">
                  <c:v>5.1160432405635223</c:v>
                </c:pt>
                <c:pt idx="1">
                  <c:v>3.8571508042555802</c:v>
                </c:pt>
                <c:pt idx="2">
                  <c:v>1.9960896468394949</c:v>
                </c:pt>
                <c:pt idx="3">
                  <c:v>5.5050383313768787</c:v>
                </c:pt>
              </c:numCache>
            </c:numRef>
          </c:val>
          <c:extLst xmlns:c16r2="http://schemas.microsoft.com/office/drawing/2015/06/chart">
            <c:ext xmlns:c16="http://schemas.microsoft.com/office/drawing/2014/chart" uri="{C3380CC4-5D6E-409C-BE32-E72D297353CC}">
              <c16:uniqueId val="{00000009-6FC8-4B9F-BF01-CF378CA2D006}"/>
            </c:ext>
          </c:extLst>
        </c:ser>
        <c:ser>
          <c:idx val="6"/>
          <c:order val="6"/>
          <c:tx>
            <c:strRef>
              <c:f>Plan1!$H$1</c:f>
              <c:strCache>
                <c:ptCount val="1"/>
                <c:pt idx="0">
                  <c:v>Drogarias</c:v>
                </c:pt>
              </c:strCache>
            </c:strRef>
          </c:tx>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FC8-4B9F-BF01-CF378CA2D00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FC8-4B9F-BF01-CF378CA2D006}"/>
                </c:ext>
              </c:extLst>
            </c:dLbl>
            <c:numFmt formatCode="#,##0.0" sourceLinked="0"/>
            <c:spPr>
              <a:noFill/>
              <a:ln>
                <a:noFill/>
              </a:ln>
              <a:effectLst/>
            </c:spPr>
            <c:txPr>
              <a:bodyPr/>
              <a:lstStyle/>
              <a:p>
                <a:pPr>
                  <a:defRPr>
                    <a:solidFill>
                      <a:schemeClr val="accent6"/>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Plan1!$H$2:$H$5</c:f>
              <c:numCache>
                <c:formatCode>0.0</c:formatCode>
                <c:ptCount val="4"/>
                <c:pt idx="0">
                  <c:v>4.3514635992866824</c:v>
                </c:pt>
                <c:pt idx="1">
                  <c:v>18.611063086105712</c:v>
                </c:pt>
                <c:pt idx="2">
                  <c:v>0.14402363098347937</c:v>
                </c:pt>
                <c:pt idx="3">
                  <c:v>0.43153460645665781</c:v>
                </c:pt>
              </c:numCache>
            </c:numRef>
          </c:val>
          <c:extLst xmlns:c16r2="http://schemas.microsoft.com/office/drawing/2015/06/chart">
            <c:ext xmlns:c16="http://schemas.microsoft.com/office/drawing/2014/chart" uri="{C3380CC4-5D6E-409C-BE32-E72D297353CC}">
              <c16:uniqueId val="{0000000C-6FC8-4B9F-BF01-CF378CA2D006}"/>
            </c:ext>
          </c:extLst>
        </c:ser>
        <c:ser>
          <c:idx val="7"/>
          <c:order val="7"/>
          <c:tx>
            <c:strRef>
              <c:f>Plan1!$I$1</c:f>
              <c:strCache>
                <c:ptCount val="1"/>
                <c:pt idx="0">
                  <c:v>Pessoa física </c:v>
                </c:pt>
              </c:strCache>
            </c:strRef>
          </c:tx>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FC8-4B9F-BF01-CF378CA2D006}"/>
                </c:ext>
              </c:extLst>
            </c:dLbl>
            <c:numFmt formatCode="#,##0.0" sourceLinked="0"/>
            <c:spPr>
              <a:noFill/>
              <a:ln>
                <a:noFill/>
              </a:ln>
              <a:effectLst/>
            </c:spPr>
            <c:txPr>
              <a:bodyPr/>
              <a:lstStyle/>
              <a:p>
                <a:pPr>
                  <a:defRPr>
                    <a:solidFill>
                      <a:schemeClr val="accent6"/>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Plan1!$I$2:$I$5</c:f>
              <c:numCache>
                <c:formatCode>0.0</c:formatCode>
                <c:ptCount val="4"/>
                <c:pt idx="0">
                  <c:v>0.82089137532264522</c:v>
                </c:pt>
                <c:pt idx="1">
                  <c:v>2.4891975865487139</c:v>
                </c:pt>
                <c:pt idx="2">
                  <c:v>31.905360562633383</c:v>
                </c:pt>
                <c:pt idx="3">
                  <c:v>30.700737820607682</c:v>
                </c:pt>
              </c:numCache>
            </c:numRef>
          </c:val>
          <c:extLst xmlns:c16r2="http://schemas.microsoft.com/office/drawing/2015/06/chart">
            <c:ext xmlns:c16="http://schemas.microsoft.com/office/drawing/2014/chart" uri="{C3380CC4-5D6E-409C-BE32-E72D297353CC}">
              <c16:uniqueId val="{0000000E-6FC8-4B9F-BF01-CF378CA2D006}"/>
            </c:ext>
          </c:extLst>
        </c:ser>
        <c:ser>
          <c:idx val="8"/>
          <c:order val="8"/>
          <c:tx>
            <c:strRef>
              <c:f>Plan1!$J$1</c:f>
              <c:strCache>
                <c:ptCount val="1"/>
                <c:pt idx="0">
                  <c:v>Padarias</c:v>
                </c:pt>
              </c:strCache>
            </c:strRef>
          </c:tx>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FC8-4B9F-BF01-CF378CA2D006}"/>
                </c:ext>
              </c:extLst>
            </c:dLbl>
            <c:numFmt formatCode="#,##0.0" sourceLinked="0"/>
            <c:spPr>
              <a:noFill/>
              <a:ln>
                <a:noFill/>
              </a:ln>
              <a:effectLst/>
            </c:spPr>
            <c:txPr>
              <a:bodyPr/>
              <a:lstStyle/>
              <a:p>
                <a:pPr>
                  <a:defRPr>
                    <a:solidFill>
                      <a:schemeClr val="accent6"/>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AS</c:v>
                </c:pt>
              </c:strCache>
            </c:strRef>
          </c:cat>
          <c:val>
            <c:numRef>
              <c:f>Plan1!$J$2:$J$5</c:f>
              <c:numCache>
                <c:formatCode>0.0</c:formatCode>
                <c:ptCount val="4"/>
                <c:pt idx="0">
                  <c:v>3.5410060599131259</c:v>
                </c:pt>
                <c:pt idx="1">
                  <c:v>1.6629004101863594</c:v>
                </c:pt>
                <c:pt idx="2">
                  <c:v>2.2754238071989388</c:v>
                </c:pt>
                <c:pt idx="3">
                  <c:v>3.2023249882847917</c:v>
                </c:pt>
              </c:numCache>
            </c:numRef>
          </c:val>
          <c:extLst xmlns:c16r2="http://schemas.microsoft.com/office/drawing/2015/06/chart">
            <c:ext xmlns:c16="http://schemas.microsoft.com/office/drawing/2014/chart" uri="{C3380CC4-5D6E-409C-BE32-E72D297353CC}">
              <c16:uniqueId val="{00000010-6FC8-4B9F-BF01-CF378CA2D006}"/>
            </c:ext>
          </c:extLst>
        </c:ser>
        <c:ser>
          <c:idx val="9"/>
          <c:order val="9"/>
          <c:tx>
            <c:strRef>
              <c:f>Plan1!$K$1</c:f>
              <c:strCache>
                <c:ptCount val="1"/>
                <c:pt idx="0">
                  <c:v>Lojas de material de construção </c:v>
                </c:pt>
              </c:strCache>
            </c:strRef>
          </c:tx>
          <c:invertIfNegative val="0"/>
          <c:dLbls>
            <c:dLbl>
              <c:idx val="0"/>
              <c:layout>
                <c:manualLayout>
                  <c:x val="4.3771043771043738E-2"/>
                  <c:y val="4.9261083743842252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FC8-4B9F-BF01-CF378CA2D00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6FC8-4B9F-BF01-CF378CA2D006}"/>
                </c:ext>
              </c:extLst>
            </c:dLbl>
            <c:spPr>
              <a:noFill/>
              <a:ln>
                <a:noFill/>
              </a:ln>
              <a:effectLst/>
            </c:spPr>
            <c:txPr>
              <a:bodyPr wrap="square" lIns="38100" tIns="19050" rIns="38100" bIns="19050" anchor="ctr">
                <a:spAutoFit/>
              </a:bodyPr>
              <a:lstStyle/>
              <a:p>
                <a:pPr>
                  <a:defRPr sz="1400"/>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Plan1!$A$2:$A$5</c:f>
              <c:strCache>
                <c:ptCount val="4"/>
                <c:pt idx="0">
                  <c:v>Distribuidor</c:v>
                </c:pt>
                <c:pt idx="1">
                  <c:v>Atacado com entrega</c:v>
                </c:pt>
                <c:pt idx="2">
                  <c:v>Atacado balcão</c:v>
                </c:pt>
                <c:pt idx="3">
                  <c:v>Atacado AS</c:v>
                </c:pt>
              </c:strCache>
            </c:strRef>
          </c:cat>
          <c:val>
            <c:numRef>
              <c:f>Plan1!$K$2:$K$5</c:f>
              <c:numCache>
                <c:formatCode>0.0</c:formatCode>
                <c:ptCount val="4"/>
                <c:pt idx="0">
                  <c:v>3.3365144925728396</c:v>
                </c:pt>
                <c:pt idx="1">
                  <c:v>8.5686430529257596</c:v>
                </c:pt>
                <c:pt idx="2">
                  <c:v>2.7249048698501697</c:v>
                </c:pt>
                <c:pt idx="3">
                  <c:v>4.5506100733483011E-2</c:v>
                </c:pt>
              </c:numCache>
            </c:numRef>
          </c:val>
          <c:extLst xmlns:c16r2="http://schemas.microsoft.com/office/drawing/2015/06/chart">
            <c:ext xmlns:c16="http://schemas.microsoft.com/office/drawing/2014/chart" uri="{C3380CC4-5D6E-409C-BE32-E72D297353CC}">
              <c16:uniqueId val="{00000013-6FC8-4B9F-BF01-CF378CA2D006}"/>
            </c:ext>
          </c:extLst>
        </c:ser>
        <c:ser>
          <c:idx val="10"/>
          <c:order val="10"/>
          <c:tx>
            <c:strRef>
              <c:f>Plan1!$L$1</c:f>
              <c:strCache>
                <c:ptCount val="1"/>
                <c:pt idx="0">
                  <c:v>Outros</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Plan1!$A$2:$A$5</c:f>
              <c:strCache>
                <c:ptCount val="4"/>
                <c:pt idx="0">
                  <c:v>Distribuidor</c:v>
                </c:pt>
                <c:pt idx="1">
                  <c:v>Atacado com entrega</c:v>
                </c:pt>
                <c:pt idx="2">
                  <c:v>Atacado balcão</c:v>
                </c:pt>
                <c:pt idx="3">
                  <c:v>Atacado AS</c:v>
                </c:pt>
              </c:strCache>
            </c:strRef>
          </c:cat>
          <c:val>
            <c:numRef>
              <c:f>Plan1!$L$2:$L$5</c:f>
              <c:numCache>
                <c:formatCode>0.0</c:formatCode>
                <c:ptCount val="4"/>
                <c:pt idx="0">
                  <c:v>10.061311858462908</c:v>
                </c:pt>
                <c:pt idx="1">
                  <c:v>14.932592357395478</c:v>
                </c:pt>
                <c:pt idx="2">
                  <c:v>21.725825319970632</c:v>
                </c:pt>
                <c:pt idx="3">
                  <c:v>25.420930632782319</c:v>
                </c:pt>
              </c:numCache>
            </c:numRef>
          </c:val>
          <c:extLst xmlns:c16r2="http://schemas.microsoft.com/office/drawing/2015/06/chart">
            <c:ext xmlns:c16="http://schemas.microsoft.com/office/drawing/2014/chart" uri="{C3380CC4-5D6E-409C-BE32-E72D297353CC}">
              <c16:uniqueId val="{00000014-6FC8-4B9F-BF01-CF378CA2D006}"/>
            </c:ext>
          </c:extLst>
        </c:ser>
        <c:dLbls>
          <c:showLegendKey val="0"/>
          <c:showVal val="0"/>
          <c:showCatName val="0"/>
          <c:showSerName val="0"/>
          <c:showPercent val="0"/>
          <c:showBubbleSize val="0"/>
        </c:dLbls>
        <c:gapWidth val="50"/>
        <c:overlap val="100"/>
        <c:axId val="102766080"/>
        <c:axId val="102767616"/>
      </c:barChart>
      <c:catAx>
        <c:axId val="102766080"/>
        <c:scaling>
          <c:orientation val="minMax"/>
        </c:scaling>
        <c:delete val="0"/>
        <c:axPos val="b"/>
        <c:numFmt formatCode="General" sourceLinked="1"/>
        <c:majorTickMark val="out"/>
        <c:minorTickMark val="none"/>
        <c:tickLblPos val="nextTo"/>
        <c:txPr>
          <a:bodyPr/>
          <a:lstStyle/>
          <a:p>
            <a:pPr>
              <a:defRPr sz="1600"/>
            </a:pPr>
            <a:endParaRPr lang="pt-BR"/>
          </a:p>
        </c:txPr>
        <c:crossAx val="102767616"/>
        <c:crosses val="autoZero"/>
        <c:auto val="1"/>
        <c:lblAlgn val="ctr"/>
        <c:lblOffset val="100"/>
        <c:noMultiLvlLbl val="0"/>
      </c:catAx>
      <c:valAx>
        <c:axId val="102767616"/>
        <c:scaling>
          <c:orientation val="minMax"/>
        </c:scaling>
        <c:delete val="1"/>
        <c:axPos val="l"/>
        <c:numFmt formatCode="0%" sourceLinked="1"/>
        <c:majorTickMark val="out"/>
        <c:minorTickMark val="none"/>
        <c:tickLblPos val="nextTo"/>
        <c:crossAx val="102766080"/>
        <c:crosses val="autoZero"/>
        <c:crossBetween val="between"/>
      </c:valAx>
    </c:plotArea>
    <c:legend>
      <c:legendPos val="b"/>
      <c:layout>
        <c:manualLayout>
          <c:xMode val="edge"/>
          <c:yMode val="edge"/>
          <c:x val="5.6732548582942285E-2"/>
          <c:y val="0.72655734843489395"/>
          <c:w val="0.6246469948832154"/>
          <c:h val="0.27344265156510611"/>
        </c:manualLayout>
      </c:layout>
      <c:overlay val="0"/>
      <c:txPr>
        <a:bodyPr/>
        <a:lstStyle/>
        <a:p>
          <a:pPr>
            <a:defRPr sz="1200"/>
          </a:pPr>
          <a:endParaRPr lang="pt-BR"/>
        </a:p>
      </c:txPr>
    </c:legend>
    <c:plotVisOnly val="1"/>
    <c:dispBlanksAs val="gap"/>
    <c:showDLblsOverMax val="0"/>
  </c:chart>
  <c:txPr>
    <a:bodyPr/>
    <a:lstStyle/>
    <a:p>
      <a:pPr>
        <a:defRPr sz="1800">
          <a:solidFill>
            <a:schemeClr val="tx1">
              <a:lumMod val="75000"/>
            </a:schemeClr>
          </a:solidFill>
        </a:defRPr>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Plan1!$B$1</c:f>
              <c:strCache>
                <c:ptCount val="1"/>
                <c:pt idx="0">
                  <c:v>Vendas</c:v>
                </c:pt>
              </c:strCache>
            </c:strRef>
          </c:tx>
          <c:dLbls>
            <c:numFmt formatCode="#,##0.0" sourceLinked="0"/>
            <c:spPr>
              <a:noFill/>
              <a:ln>
                <a:noFill/>
              </a:ln>
              <a:effectLst/>
            </c:spPr>
            <c:txPr>
              <a:bodyPr/>
              <a:lstStyle/>
              <a:p>
                <a:pPr>
                  <a:defRPr>
                    <a:solidFill>
                      <a:schemeClr val="accent6"/>
                    </a:solidFill>
                  </a:defRPr>
                </a:pPr>
                <a:endParaRPr lang="pt-BR"/>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Plan1!$A$2:$A$5</c:f>
              <c:strCache>
                <c:ptCount val="4"/>
                <c:pt idx="0">
                  <c:v>Total caminhão pesados/ carreta</c:v>
                </c:pt>
                <c:pt idx="1">
                  <c:v>Total caminhão médios/ trucados</c:v>
                </c:pt>
                <c:pt idx="2">
                  <c:v>Total VUC </c:v>
                </c:pt>
                <c:pt idx="3">
                  <c:v>Total outros veículos (vans, carros, motocicleta, etc)</c:v>
                </c:pt>
              </c:strCache>
            </c:strRef>
          </c:cat>
          <c:val>
            <c:numRef>
              <c:f>Plan1!$B$2:$B$5</c:f>
              <c:numCache>
                <c:formatCode>0.0</c:formatCode>
                <c:ptCount val="4"/>
                <c:pt idx="0">
                  <c:v>5.613294058800645</c:v>
                </c:pt>
                <c:pt idx="1">
                  <c:v>36.03067859723226</c:v>
                </c:pt>
                <c:pt idx="2">
                  <c:v>19.924415050297338</c:v>
                </c:pt>
                <c:pt idx="3">
                  <c:v>38.431612293669758</c:v>
                </c:pt>
              </c:numCache>
            </c:numRef>
          </c:val>
          <c:extLst xmlns:c16r2="http://schemas.microsoft.com/office/drawing/2015/06/chart">
            <c:ext xmlns:c16="http://schemas.microsoft.com/office/drawing/2014/chart" uri="{C3380CC4-5D6E-409C-BE32-E72D297353CC}">
              <c16:uniqueId val="{00000000-BCF1-4F42-8F4E-EA4FC89AC447}"/>
            </c:ext>
          </c:extLst>
        </c:ser>
        <c:dLbls>
          <c:showLegendKey val="0"/>
          <c:showVal val="0"/>
          <c:showCatName val="0"/>
          <c:showSerName val="0"/>
          <c:showPercent val="0"/>
          <c:showBubbleSize val="0"/>
          <c:showLeaderLines val="1"/>
        </c:dLbls>
        <c:firstSliceAng val="0"/>
        <c:holeSize val="50"/>
      </c:doughnutChart>
    </c:plotArea>
    <c:legend>
      <c:legendPos val="b"/>
      <c:layout/>
      <c:overlay val="0"/>
      <c:txPr>
        <a:bodyPr/>
        <a:lstStyle/>
        <a:p>
          <a:pPr>
            <a:defRPr sz="1400"/>
          </a:pPr>
          <a:endParaRPr lang="pt-BR"/>
        </a:p>
      </c:txPr>
    </c:legend>
    <c:plotVisOnly val="1"/>
    <c:dispBlanksAs val="gap"/>
    <c:showDLblsOverMax val="0"/>
  </c:chart>
  <c:txPr>
    <a:bodyPr/>
    <a:lstStyle/>
    <a:p>
      <a:pPr>
        <a:defRPr sz="18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2019</c:v>
                </c:pt>
              </c:strCache>
            </c:strRef>
          </c:tx>
          <c:spPr>
            <a:solidFill>
              <a:schemeClr val="bg1">
                <a:lumMod val="50000"/>
              </a:schemeClr>
            </a:solidFill>
          </c:spPr>
          <c:invertIfNegative val="0"/>
          <c:dLbls>
            <c:dLbl>
              <c:idx val="0"/>
              <c:layout>
                <c:manualLayout>
                  <c:x val="-1.138828584776821E-2"/>
                  <c:y val="-4.165627993020113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5EF-475E-8C20-1FEF27C57941}"/>
                </c:ext>
              </c:extLst>
            </c:dLbl>
            <c:spPr>
              <a:noFill/>
              <a:ln>
                <a:noFill/>
              </a:ln>
              <a:effectLst/>
            </c:spPr>
            <c:txPr>
              <a:bodyPr/>
              <a:lstStyle/>
              <a:p>
                <a:pPr>
                  <a:defRPr sz="2400" b="1">
                    <a:solidFill>
                      <a:schemeClr val="tx1">
                        <a:lumMod val="75000"/>
                      </a:schemeClr>
                    </a:solidFill>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Plan1!$A$2:$A$6</c:f>
              <c:strCache>
                <c:ptCount val="5"/>
                <c:pt idx="0">
                  <c:v>Nordeste</c:v>
                </c:pt>
                <c:pt idx="1">
                  <c:v>Sudeste</c:v>
                </c:pt>
                <c:pt idx="2">
                  <c:v>Sul</c:v>
                </c:pt>
                <c:pt idx="3">
                  <c:v>Norte</c:v>
                </c:pt>
                <c:pt idx="4">
                  <c:v>Centro Oeste</c:v>
                </c:pt>
              </c:strCache>
            </c:strRef>
          </c:cat>
          <c:val>
            <c:numRef>
              <c:f>Plan1!$B$2:$B$6</c:f>
              <c:numCache>
                <c:formatCode>General</c:formatCode>
                <c:ptCount val="5"/>
                <c:pt idx="0">
                  <c:v>244</c:v>
                </c:pt>
                <c:pt idx="1">
                  <c:v>78</c:v>
                </c:pt>
                <c:pt idx="2">
                  <c:v>105</c:v>
                </c:pt>
                <c:pt idx="3">
                  <c:v>100</c:v>
                </c:pt>
                <c:pt idx="4">
                  <c:v>139</c:v>
                </c:pt>
              </c:numCache>
            </c:numRef>
          </c:val>
          <c:extLst xmlns:c16r2="http://schemas.microsoft.com/office/drawing/2015/06/chart">
            <c:ext xmlns:c16="http://schemas.microsoft.com/office/drawing/2014/chart" uri="{C3380CC4-5D6E-409C-BE32-E72D297353CC}">
              <c16:uniqueId val="{00000000-55EF-475E-8C20-1FEF27C57941}"/>
            </c:ext>
          </c:extLst>
        </c:ser>
        <c:dLbls>
          <c:showLegendKey val="0"/>
          <c:showVal val="0"/>
          <c:showCatName val="0"/>
          <c:showSerName val="0"/>
          <c:showPercent val="0"/>
          <c:showBubbleSize val="0"/>
        </c:dLbls>
        <c:gapWidth val="42"/>
        <c:axId val="100047488"/>
        <c:axId val="100053376"/>
      </c:barChart>
      <c:catAx>
        <c:axId val="100047488"/>
        <c:scaling>
          <c:orientation val="minMax"/>
        </c:scaling>
        <c:delete val="0"/>
        <c:axPos val="l"/>
        <c:numFmt formatCode="General" sourceLinked="0"/>
        <c:majorTickMark val="out"/>
        <c:minorTickMark val="none"/>
        <c:tickLblPos val="nextTo"/>
        <c:txPr>
          <a:bodyPr/>
          <a:lstStyle/>
          <a:p>
            <a:pPr>
              <a:defRPr sz="1400" cap="all" normalizeH="1" baseline="0"/>
            </a:pPr>
            <a:endParaRPr lang="pt-BR"/>
          </a:p>
        </c:txPr>
        <c:crossAx val="100053376"/>
        <c:crosses val="autoZero"/>
        <c:auto val="1"/>
        <c:lblAlgn val="ctr"/>
        <c:lblOffset val="100"/>
        <c:noMultiLvlLbl val="0"/>
      </c:catAx>
      <c:valAx>
        <c:axId val="100053376"/>
        <c:scaling>
          <c:orientation val="minMax"/>
        </c:scaling>
        <c:delete val="1"/>
        <c:axPos val="b"/>
        <c:numFmt formatCode="General" sourceLinked="1"/>
        <c:majorTickMark val="out"/>
        <c:minorTickMark val="none"/>
        <c:tickLblPos val="nextTo"/>
        <c:crossAx val="100047488"/>
        <c:crosses val="autoZero"/>
        <c:crossBetween val="between"/>
      </c:valAx>
    </c:plotArea>
    <c:legend>
      <c:legendPos val="b"/>
      <c:layout>
        <c:manualLayout>
          <c:xMode val="edge"/>
          <c:yMode val="edge"/>
          <c:x val="0.3809910678176906"/>
          <c:y val="0.90212840630289037"/>
          <c:w val="0.2059731409818974"/>
          <c:h val="8.9492777391464065E-2"/>
        </c:manualLayout>
      </c:layout>
      <c:overlay val="0"/>
      <c:txPr>
        <a:bodyPr/>
        <a:lstStyle/>
        <a:p>
          <a:pPr>
            <a:defRPr sz="1400" normalizeH="1" baseline="0"/>
          </a:pPr>
          <a:endParaRPr lang="pt-BR"/>
        </a:p>
      </c:txPr>
    </c:legend>
    <c:plotVisOnly val="1"/>
    <c:dispBlanksAs val="gap"/>
    <c:showDLblsOverMax val="0"/>
  </c:chart>
  <c:txPr>
    <a:bodyPr/>
    <a:lstStyle/>
    <a:p>
      <a:pPr>
        <a:defRPr sz="1800"/>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Plan1!$B$1</c:f>
              <c:strCache>
                <c:ptCount val="1"/>
                <c:pt idx="0">
                  <c:v>Série 1</c:v>
                </c:pt>
              </c:strCache>
            </c:strRef>
          </c:tx>
          <c:spPr>
            <a:solidFill>
              <a:srgbClr val="00B0F0"/>
            </a:solidFill>
          </c:spPr>
          <c:invertIfNegative val="0"/>
          <c:dPt>
            <c:idx val="11"/>
            <c:invertIfNegative val="0"/>
            <c:bubble3D val="0"/>
            <c:extLst xmlns:c16r2="http://schemas.microsoft.com/office/drawing/2015/06/chart">
              <c:ext xmlns:c16="http://schemas.microsoft.com/office/drawing/2014/chart" uri="{C3380CC4-5D6E-409C-BE32-E72D297353CC}">
                <c16:uniqueId val="{00000000-B2C5-4A7E-8AD1-4DF8EBB6C180}"/>
              </c:ext>
            </c:extLst>
          </c:dPt>
          <c:dPt>
            <c:idx val="12"/>
            <c:invertIfNegative val="0"/>
            <c:bubble3D val="0"/>
            <c:extLst xmlns:c16r2="http://schemas.microsoft.com/office/drawing/2015/06/chart">
              <c:ext xmlns:c16="http://schemas.microsoft.com/office/drawing/2014/chart" uri="{C3380CC4-5D6E-409C-BE32-E72D297353CC}">
                <c16:uniqueId val="{00000001-B2C5-4A7E-8AD1-4DF8EBB6C180}"/>
              </c:ext>
            </c:extLst>
          </c:dPt>
          <c:dPt>
            <c:idx val="13"/>
            <c:invertIfNegative val="0"/>
            <c:bubble3D val="0"/>
            <c:spPr>
              <a:solidFill>
                <a:srgbClr val="00B0F0"/>
              </a:solidFill>
            </c:spPr>
            <c:extLst xmlns:c16r2="http://schemas.microsoft.com/office/drawing/2015/06/chart">
              <c:ext xmlns:c16="http://schemas.microsoft.com/office/drawing/2014/chart" uri="{C3380CC4-5D6E-409C-BE32-E72D297353CC}">
                <c16:uniqueId val="{00000003-B2C5-4A7E-8AD1-4DF8EBB6C180}"/>
              </c:ext>
            </c:extLst>
          </c:dPt>
          <c:dPt>
            <c:idx val="14"/>
            <c:invertIfNegative val="0"/>
            <c:bubble3D val="0"/>
            <c:spPr>
              <a:solidFill>
                <a:srgbClr val="0070C0"/>
              </a:solidFill>
            </c:spPr>
            <c:extLst xmlns:c16r2="http://schemas.microsoft.com/office/drawing/2015/06/chart">
              <c:ext xmlns:c16="http://schemas.microsoft.com/office/drawing/2014/chart" uri="{C3380CC4-5D6E-409C-BE32-E72D297353CC}">
                <c16:uniqueId val="{00000005-B2C5-4A7E-8AD1-4DF8EBB6C180}"/>
              </c:ext>
            </c:extLst>
          </c:dPt>
          <c:dLbls>
            <c:dLbl>
              <c:idx val="13"/>
              <c:spPr/>
              <c:txPr>
                <a:bodyPr/>
                <a:lstStyle/>
                <a:p>
                  <a:pPr>
                    <a:defRPr sz="1400" b="1">
                      <a:solidFill>
                        <a:schemeClr val="tx1"/>
                      </a:solidFill>
                    </a:defRPr>
                  </a:pPr>
                  <a:endParaRPr lang="pt-BR"/>
                </a:p>
              </c:txPr>
              <c:dLblPos val="inEnd"/>
              <c:showLegendKey val="0"/>
              <c:showVal val="1"/>
              <c:showCatName val="0"/>
              <c:showSerName val="0"/>
              <c:showPercent val="0"/>
              <c:showBubbleSize val="0"/>
            </c:dLbl>
            <c:dLbl>
              <c:idx val="14"/>
              <c:layout>
                <c:manualLayout>
                  <c:x val="0"/>
                  <c:y val="-0.37814719095695859"/>
                </c:manualLayout>
              </c:layout>
              <c:spPr>
                <a:noFill/>
                <a:ln>
                  <a:noFill/>
                </a:ln>
                <a:effectLst/>
              </c:spPr>
              <c:txPr>
                <a:bodyPr wrap="square" lIns="38100" tIns="19050" rIns="38100" bIns="19050" anchor="ctr">
                  <a:spAutoFit/>
                </a:bodyPr>
                <a:lstStyle/>
                <a:p>
                  <a:pPr>
                    <a:defRPr sz="1800" b="1">
                      <a:solidFill>
                        <a:schemeClr val="tx1"/>
                      </a:solidFill>
                    </a:defRPr>
                  </a:pPr>
                  <a:endParaRPr lang="pt-BR"/>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2C5-4A7E-8AD1-4DF8EBB6C180}"/>
                </c:ext>
              </c:extLst>
            </c:dLbl>
            <c:spPr>
              <a:noFill/>
              <a:ln>
                <a:noFill/>
              </a:ln>
              <a:effectLst/>
            </c:spPr>
            <c:txPr>
              <a:bodyPr wrap="square" lIns="38100" tIns="19050" rIns="38100" bIns="19050" anchor="ctr">
                <a:spAutoFit/>
              </a:bodyPr>
              <a:lstStyle/>
              <a:p>
                <a:pPr>
                  <a:defRPr sz="1400" b="1">
                    <a:solidFill>
                      <a:schemeClr val="tx1"/>
                    </a:solidFill>
                  </a:defRPr>
                </a:pPr>
                <a:endParaRPr lang="pt-B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Plan1!$A$2:$A$16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Plan1!$B$2:$B$16</c:f>
              <c:numCache>
                <c:formatCode>General</c:formatCode>
                <c:ptCount val="15"/>
                <c:pt idx="0">
                  <c:v>159.4</c:v>
                </c:pt>
                <c:pt idx="1">
                  <c:v>171.2</c:v>
                </c:pt>
                <c:pt idx="2">
                  <c:v>180.5</c:v>
                </c:pt>
                <c:pt idx="3">
                  <c:v>198.5</c:v>
                </c:pt>
                <c:pt idx="4">
                  <c:v>226</c:v>
                </c:pt>
                <c:pt idx="5">
                  <c:v>252.7</c:v>
                </c:pt>
                <c:pt idx="6">
                  <c:v>286.39999999999998</c:v>
                </c:pt>
                <c:pt idx="7">
                  <c:v>317.60000000000002</c:v>
                </c:pt>
                <c:pt idx="8">
                  <c:v>344.1</c:v>
                </c:pt>
                <c:pt idx="9">
                  <c:v>379.4</c:v>
                </c:pt>
                <c:pt idx="10">
                  <c:v>409.5</c:v>
                </c:pt>
                <c:pt idx="11">
                  <c:v>435.5</c:v>
                </c:pt>
                <c:pt idx="12">
                  <c:v>466.2</c:v>
                </c:pt>
                <c:pt idx="13">
                  <c:v>484.9</c:v>
                </c:pt>
                <c:pt idx="14">
                  <c:v>488.7</c:v>
                </c:pt>
              </c:numCache>
            </c:numRef>
          </c:val>
          <c:extLst xmlns:c16r2="http://schemas.microsoft.com/office/drawing/2015/06/chart">
            <c:ext xmlns:c16="http://schemas.microsoft.com/office/drawing/2014/chart" uri="{C3380CC4-5D6E-409C-BE32-E72D297353CC}">
              <c16:uniqueId val="{00000006-B2C5-4A7E-8AD1-4DF8EBB6C180}"/>
            </c:ext>
          </c:extLst>
        </c:ser>
        <c:dLbls>
          <c:showLegendKey val="0"/>
          <c:showVal val="0"/>
          <c:showCatName val="0"/>
          <c:showSerName val="0"/>
          <c:showPercent val="0"/>
          <c:showBubbleSize val="0"/>
        </c:dLbls>
        <c:gapWidth val="13"/>
        <c:overlap val="100"/>
        <c:axId val="102426496"/>
        <c:axId val="102428032"/>
      </c:barChart>
      <c:catAx>
        <c:axId val="102426496"/>
        <c:scaling>
          <c:orientation val="minMax"/>
        </c:scaling>
        <c:delete val="0"/>
        <c:axPos val="b"/>
        <c:numFmt formatCode="General" sourceLinked="1"/>
        <c:majorTickMark val="out"/>
        <c:minorTickMark val="none"/>
        <c:tickLblPos val="nextTo"/>
        <c:txPr>
          <a:bodyPr/>
          <a:lstStyle/>
          <a:p>
            <a:pPr>
              <a:defRPr sz="1400"/>
            </a:pPr>
            <a:endParaRPr lang="pt-BR"/>
          </a:p>
        </c:txPr>
        <c:crossAx val="102428032"/>
        <c:crosses val="autoZero"/>
        <c:auto val="1"/>
        <c:lblAlgn val="ctr"/>
        <c:lblOffset val="100"/>
        <c:noMultiLvlLbl val="0"/>
      </c:catAx>
      <c:valAx>
        <c:axId val="102428032"/>
        <c:scaling>
          <c:orientation val="minMax"/>
        </c:scaling>
        <c:delete val="1"/>
        <c:axPos val="l"/>
        <c:numFmt formatCode="General" sourceLinked="1"/>
        <c:majorTickMark val="out"/>
        <c:minorTickMark val="none"/>
        <c:tickLblPos val="nextTo"/>
        <c:crossAx val="102426496"/>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Plan1!$R$1</c:f>
              <c:strCache>
                <c:ptCount val="1"/>
                <c:pt idx="0">
                  <c:v>Participação %</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defRPr sz="1400" b="1" i="0" u="none" strike="noStrike" kern="1200" baseline="0">
                    <a:solidFill>
                      <a:schemeClr val="bg1"/>
                    </a:solidFill>
                    <a:latin typeface="+mn-lt"/>
                    <a:ea typeface="+mn-ea"/>
                    <a:cs typeface="+mn-cs"/>
                  </a:defRPr>
                </a:pPr>
                <a:endParaRPr lang="pt-B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Plan1!$P$2:$P$16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Plan1!$R$2:$R$16</c:f>
              <c:numCache>
                <c:formatCode>General</c:formatCode>
                <c:ptCount val="15"/>
                <c:pt idx="0">
                  <c:v>49.8</c:v>
                </c:pt>
                <c:pt idx="1">
                  <c:v>52.4</c:v>
                </c:pt>
                <c:pt idx="2">
                  <c:v>53.1</c:v>
                </c:pt>
                <c:pt idx="3">
                  <c:v>53.3</c:v>
                </c:pt>
                <c:pt idx="4">
                  <c:v>53.4</c:v>
                </c:pt>
                <c:pt idx="5">
                  <c:v>52.2</c:v>
                </c:pt>
                <c:pt idx="6">
                  <c:v>52.8</c:v>
                </c:pt>
                <c:pt idx="7">
                  <c:v>51.8</c:v>
                </c:pt>
                <c:pt idx="8">
                  <c:v>51.9</c:v>
                </c:pt>
                <c:pt idx="9">
                  <c:v>52</c:v>
                </c:pt>
                <c:pt idx="10">
                  <c:v>51.7</c:v>
                </c:pt>
                <c:pt idx="11">
                  <c:v>53.8</c:v>
                </c:pt>
                <c:pt idx="12">
                  <c:v>53.7</c:v>
                </c:pt>
                <c:pt idx="13">
                  <c:v>53.6</c:v>
                </c:pt>
                <c:pt idx="14">
                  <c:v>53.6</c:v>
                </c:pt>
              </c:numCache>
            </c:numRef>
          </c:val>
          <c:extLst xmlns:c16r2="http://schemas.microsoft.com/office/drawing/2015/06/chart">
            <c:ext xmlns:c16="http://schemas.microsoft.com/office/drawing/2014/chart" uri="{C3380CC4-5D6E-409C-BE32-E72D297353CC}">
              <c16:uniqueId val="{00000000-0DF3-44E0-BEA8-D1B21B8442D1}"/>
            </c:ext>
          </c:extLst>
        </c:ser>
        <c:dLbls>
          <c:showLegendKey val="0"/>
          <c:showVal val="1"/>
          <c:showCatName val="0"/>
          <c:showSerName val="0"/>
          <c:showPercent val="0"/>
          <c:showBubbleSize val="0"/>
        </c:dLbls>
        <c:gapWidth val="52"/>
        <c:overlap val="15"/>
        <c:axId val="102504320"/>
        <c:axId val="102505856"/>
      </c:barChart>
      <c:lineChart>
        <c:grouping val="stacked"/>
        <c:varyColors val="0"/>
        <c:ser>
          <c:idx val="0"/>
          <c:order val="0"/>
          <c:tx>
            <c:strRef>
              <c:f>Plan1!$Q$1</c:f>
              <c:strCache>
                <c:ptCount val="1"/>
                <c:pt idx="0">
                  <c:v>Faturamento (R$ Bilhões)</c:v>
                </c:pt>
              </c:strCache>
            </c:strRef>
          </c:tx>
          <c:spPr>
            <a:ln w="28575" cap="rnd">
              <a:solidFill>
                <a:srgbClr val="7030A0"/>
              </a:solidFill>
              <a:round/>
            </a:ln>
            <a:effectLst/>
          </c:spPr>
          <c:marker>
            <c:symbol val="square"/>
            <c:size val="7"/>
            <c:spPr>
              <a:solidFill>
                <a:srgbClr val="7030A0"/>
              </a:solidFill>
              <a:ln w="9525">
                <a:noFill/>
              </a:ln>
              <a:effectLst/>
            </c:spPr>
          </c:marker>
          <c:dLbls>
            <c:dLbl>
              <c:idx val="1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7030A0"/>
                      </a:solidFill>
                      <a:latin typeface="+mn-lt"/>
                      <a:ea typeface="+mn-ea"/>
                      <a:cs typeface="+mn-cs"/>
                    </a:defRPr>
                  </a:pPr>
                  <a:endParaRPr lang="pt-BR"/>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030A0"/>
                    </a:solidFill>
                    <a:latin typeface="+mn-lt"/>
                    <a:ea typeface="+mn-ea"/>
                    <a:cs typeface="+mn-cs"/>
                  </a:defRPr>
                </a:pPr>
                <a:endParaRPr lang="pt-B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Plan1!$P$2:$P$16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Plan1!$Q$2:$Q$16</c:f>
              <c:numCache>
                <c:formatCode>General</c:formatCode>
                <c:ptCount val="15"/>
                <c:pt idx="0">
                  <c:v>49.8</c:v>
                </c:pt>
                <c:pt idx="1">
                  <c:v>89.7</c:v>
                </c:pt>
                <c:pt idx="2">
                  <c:v>95.9</c:v>
                </c:pt>
                <c:pt idx="3">
                  <c:v>105.8</c:v>
                </c:pt>
                <c:pt idx="4">
                  <c:v>120.8</c:v>
                </c:pt>
                <c:pt idx="5">
                  <c:v>132</c:v>
                </c:pt>
                <c:pt idx="6">
                  <c:v>151.19999999999999</c:v>
                </c:pt>
                <c:pt idx="7">
                  <c:v>164.5</c:v>
                </c:pt>
                <c:pt idx="8">
                  <c:v>178.5</c:v>
                </c:pt>
                <c:pt idx="9">
                  <c:v>197.3</c:v>
                </c:pt>
                <c:pt idx="10">
                  <c:v>211.8</c:v>
                </c:pt>
                <c:pt idx="11">
                  <c:v>234.3</c:v>
                </c:pt>
                <c:pt idx="12">
                  <c:v>250.5</c:v>
                </c:pt>
                <c:pt idx="13">
                  <c:v>259.8</c:v>
                </c:pt>
                <c:pt idx="14">
                  <c:v>261.8</c:v>
                </c:pt>
              </c:numCache>
            </c:numRef>
          </c:val>
          <c:smooth val="0"/>
          <c:extLst xmlns:c16r2="http://schemas.microsoft.com/office/drawing/2015/06/chart">
            <c:ext xmlns:c16="http://schemas.microsoft.com/office/drawing/2014/chart" uri="{C3380CC4-5D6E-409C-BE32-E72D297353CC}">
              <c16:uniqueId val="{00000002-0DF3-44E0-BEA8-D1B21B8442D1}"/>
            </c:ext>
          </c:extLst>
        </c:ser>
        <c:dLbls>
          <c:showLegendKey val="0"/>
          <c:showVal val="1"/>
          <c:showCatName val="0"/>
          <c:showSerName val="0"/>
          <c:showPercent val="0"/>
          <c:showBubbleSize val="0"/>
        </c:dLbls>
        <c:marker val="1"/>
        <c:smooth val="0"/>
        <c:axId val="102513280"/>
        <c:axId val="102511744"/>
      </c:lineChart>
      <c:catAx>
        <c:axId val="102504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505856"/>
        <c:crosses val="autoZero"/>
        <c:auto val="1"/>
        <c:lblAlgn val="ctr"/>
        <c:lblOffset val="100"/>
        <c:noMultiLvlLbl val="0"/>
      </c:catAx>
      <c:valAx>
        <c:axId val="102505856"/>
        <c:scaling>
          <c:orientation val="minMax"/>
          <c:max val="300"/>
          <c:min val="0"/>
        </c:scaling>
        <c:delete val="1"/>
        <c:axPos val="l"/>
        <c:numFmt formatCode="General" sourceLinked="1"/>
        <c:majorTickMark val="out"/>
        <c:minorTickMark val="none"/>
        <c:tickLblPos val="nextTo"/>
        <c:crossAx val="102504320"/>
        <c:crosses val="autoZero"/>
        <c:crossBetween val="between"/>
      </c:valAx>
      <c:valAx>
        <c:axId val="102511744"/>
        <c:scaling>
          <c:orientation val="minMax"/>
          <c:min val="0"/>
        </c:scaling>
        <c:delete val="1"/>
        <c:axPos val="r"/>
        <c:numFmt formatCode="General" sourceLinked="1"/>
        <c:majorTickMark val="out"/>
        <c:minorTickMark val="none"/>
        <c:tickLblPos val="nextTo"/>
        <c:crossAx val="102513280"/>
        <c:crosses val="max"/>
        <c:crossBetween val="between"/>
      </c:valAx>
      <c:catAx>
        <c:axId val="102513280"/>
        <c:scaling>
          <c:orientation val="minMax"/>
        </c:scaling>
        <c:delete val="1"/>
        <c:axPos val="t"/>
        <c:numFmt formatCode="General" sourceLinked="1"/>
        <c:majorTickMark val="out"/>
        <c:minorTickMark val="none"/>
        <c:tickLblPos val="nextTo"/>
        <c:crossAx val="102511744"/>
        <c:crosses val="max"/>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2500000000000001E-2"/>
          <c:y val="1.8749999999999999E-2"/>
          <c:w val="0.95416666666666672"/>
          <c:h val="0.69503543307086613"/>
        </c:manualLayout>
      </c:layout>
      <c:pie3DChart>
        <c:varyColors val="1"/>
        <c:ser>
          <c:idx val="0"/>
          <c:order val="0"/>
          <c:tx>
            <c:strRef>
              <c:f>Plan1!$B$1</c:f>
              <c:strCache>
                <c:ptCount val="1"/>
                <c:pt idx="0">
                  <c:v>Vendas</c:v>
                </c:pt>
              </c:strCache>
            </c:strRef>
          </c:tx>
          <c:explosion val="17"/>
          <c:dPt>
            <c:idx val="0"/>
            <c:bubble3D val="0"/>
            <c:explosion val="3"/>
            <c:extLst xmlns:c16r2="http://schemas.microsoft.com/office/drawing/2015/06/chart">
              <c:ext xmlns:c16="http://schemas.microsoft.com/office/drawing/2014/chart" uri="{C3380CC4-5D6E-409C-BE32-E72D297353CC}">
                <c16:uniqueId val="{00000000-2503-4F64-8170-C90BAD029282}"/>
              </c:ext>
            </c:extLst>
          </c:dPt>
          <c:dPt>
            <c:idx val="2"/>
            <c:bubble3D val="0"/>
            <c:spPr>
              <a:solidFill>
                <a:srgbClr val="8DC63F"/>
              </a:solidFill>
            </c:spPr>
            <c:extLst xmlns:c16r2="http://schemas.microsoft.com/office/drawing/2015/06/chart">
              <c:ext xmlns:c16="http://schemas.microsoft.com/office/drawing/2014/chart" uri="{C3380CC4-5D6E-409C-BE32-E72D297353CC}">
                <c16:uniqueId val="{00000002-2503-4F64-8170-C90BAD029282}"/>
              </c:ext>
            </c:extLst>
          </c:dPt>
          <c:dPt>
            <c:idx val="4"/>
            <c:bubble3D val="0"/>
            <c:spPr>
              <a:solidFill>
                <a:schemeClr val="bg1">
                  <a:lumMod val="65000"/>
                </a:schemeClr>
              </a:solidFill>
            </c:spPr>
            <c:extLst xmlns:c16r2="http://schemas.microsoft.com/office/drawing/2015/06/chart">
              <c:ext xmlns:c16="http://schemas.microsoft.com/office/drawing/2014/chart" uri="{C3380CC4-5D6E-409C-BE32-E72D297353CC}">
                <c16:uniqueId val="{00000004-2503-4F64-8170-C90BAD029282}"/>
              </c:ext>
            </c:extLst>
          </c:dPt>
          <c:dLbls>
            <c:dLbl>
              <c:idx val="2"/>
              <c:layout>
                <c:manualLayout>
                  <c:x val="1.2522965879265097E-2"/>
                  <c:y val="2.3838582677165356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503-4F64-8170-C90BAD029282}"/>
                </c:ext>
              </c:extLst>
            </c:dLbl>
            <c:dLbl>
              <c:idx val="4"/>
              <c:layout>
                <c:manualLayout>
                  <c:x val="6.2634514435695468E-2"/>
                  <c:y val="1.9669783464566926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503-4F64-8170-C90BAD029282}"/>
                </c:ext>
              </c:extLst>
            </c:dLbl>
            <c:spPr>
              <a:noFill/>
              <a:ln>
                <a:noFill/>
              </a:ln>
              <a:effectLst/>
            </c:spPr>
            <c:txPr>
              <a:bodyPr/>
              <a:lstStyle/>
              <a:p>
                <a:pPr>
                  <a:defRPr sz="2400">
                    <a:solidFill>
                      <a:schemeClr val="accent6"/>
                    </a:solidFill>
                  </a:defRPr>
                </a:pPr>
                <a:endParaRPr lang="pt-BR"/>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Plan1!$A$2:$A$6</c:f>
              <c:strCache>
                <c:ptCount val="5"/>
                <c:pt idx="0">
                  <c:v>DISTRIBUIDOR</c:v>
                </c:pt>
                <c:pt idx="1">
                  <c:v>ATACADO COM ENTREGA</c:v>
                </c:pt>
                <c:pt idx="2">
                  <c:v>ATACADO DE BALCÃO</c:v>
                </c:pt>
                <c:pt idx="3">
                  <c:v>ATACADO DE AUTOSSERVIÇO</c:v>
                </c:pt>
                <c:pt idx="4">
                  <c:v>OPERADOR DE VENDAS</c:v>
                </c:pt>
              </c:strCache>
            </c:strRef>
          </c:cat>
          <c:val>
            <c:numRef>
              <c:f>Plan1!$B$2:$B$6</c:f>
              <c:numCache>
                <c:formatCode>0.0</c:formatCode>
                <c:ptCount val="5"/>
                <c:pt idx="0">
                  <c:v>40.588859568947676</c:v>
                </c:pt>
                <c:pt idx="1">
                  <c:v>33.660379265670791</c:v>
                </c:pt>
                <c:pt idx="2">
                  <c:v>3.6533224798544532</c:v>
                </c:pt>
                <c:pt idx="3">
                  <c:v>20.763148497180037</c:v>
                </c:pt>
                <c:pt idx="4">
                  <c:v>1.3909291262582799</c:v>
                </c:pt>
              </c:numCache>
            </c:numRef>
          </c:val>
          <c:extLst xmlns:c16r2="http://schemas.microsoft.com/office/drawing/2015/06/chart">
            <c:ext xmlns:c16="http://schemas.microsoft.com/office/drawing/2014/chart" uri="{C3380CC4-5D6E-409C-BE32-E72D297353CC}">
              <c16:uniqueId val="{00000005-2503-4F64-8170-C90BAD029282}"/>
            </c:ext>
          </c:extLst>
        </c:ser>
        <c:dLbls>
          <c:showLegendKey val="0"/>
          <c:showVal val="0"/>
          <c:showCatName val="0"/>
          <c:showSerName val="0"/>
          <c:showPercent val="0"/>
          <c:showBubbleSize val="0"/>
          <c:showLeaderLines val="1"/>
        </c:dLbls>
      </c:pie3DChart>
    </c:plotArea>
    <c:legend>
      <c:legendPos val="b"/>
      <c:layout>
        <c:manualLayout>
          <c:xMode val="edge"/>
          <c:yMode val="edge"/>
          <c:x val="1.0807578740157482E-2"/>
          <c:y val="0.74842519685039366"/>
          <c:w val="0.96380150918635166"/>
          <c:h val="0.2328248031496063"/>
        </c:manualLayout>
      </c:layout>
      <c:overlay val="0"/>
      <c:txPr>
        <a:bodyPr/>
        <a:lstStyle/>
        <a:p>
          <a:pPr>
            <a:defRPr sz="1600"/>
          </a:pPr>
          <a:endParaRPr lang="pt-BR"/>
        </a:p>
      </c:txPr>
    </c:legend>
    <c:plotVisOnly val="1"/>
    <c:dispBlanksAs val="gap"/>
    <c:showDLblsOverMax val="0"/>
  </c:chart>
  <c:txPr>
    <a:bodyPr/>
    <a:lstStyle/>
    <a:p>
      <a:pPr>
        <a:defRPr sz="1800"/>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Plan1!$B$1</c:f>
              <c:strCache>
                <c:ptCount val="1"/>
                <c:pt idx="0">
                  <c:v>Vendedor</c:v>
                </c:pt>
              </c:strCache>
            </c:strRef>
          </c:tx>
          <c:invertIfNegative val="0"/>
          <c:dLbls>
            <c:spPr>
              <a:noFill/>
              <a:ln>
                <a:noFill/>
              </a:ln>
              <a:effectLst/>
            </c:spPr>
            <c:txPr>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de Autosserviços</c:v>
                </c:pt>
              </c:strCache>
            </c:strRef>
          </c:cat>
          <c:val>
            <c:numRef>
              <c:f>Plan1!$B$2:$B$5</c:f>
              <c:numCache>
                <c:formatCode>0.0</c:formatCode>
                <c:ptCount val="4"/>
                <c:pt idx="0">
                  <c:v>49.440419682860878</c:v>
                </c:pt>
                <c:pt idx="1">
                  <c:v>18.718458728960499</c:v>
                </c:pt>
                <c:pt idx="2">
                  <c:v>33.575648475536973</c:v>
                </c:pt>
                <c:pt idx="3">
                  <c:v>2.4180959081196423</c:v>
                </c:pt>
              </c:numCache>
            </c:numRef>
          </c:val>
          <c:extLst xmlns:c16r2="http://schemas.microsoft.com/office/drawing/2015/06/chart">
            <c:ext xmlns:c16="http://schemas.microsoft.com/office/drawing/2014/chart" uri="{C3380CC4-5D6E-409C-BE32-E72D297353CC}">
              <c16:uniqueId val="{00000000-BE12-4018-9D83-E4271D4B865C}"/>
            </c:ext>
          </c:extLst>
        </c:ser>
        <c:ser>
          <c:idx val="1"/>
          <c:order val="1"/>
          <c:tx>
            <c:strRef>
              <c:f>Plan1!$C$1</c:f>
              <c:strCache>
                <c:ptCount val="1"/>
                <c:pt idx="0">
                  <c:v>Representante Comercial</c:v>
                </c:pt>
              </c:strCache>
            </c:strRef>
          </c:tx>
          <c:invertIfNegative val="0"/>
          <c:dLbls>
            <c:dLbl>
              <c:idx val="3"/>
              <c:layout>
                <c:manualLayout>
                  <c:x val="0"/>
                  <c:y val="-1.2500000000000001E-2"/>
                </c:manualLayout>
              </c:layout>
              <c:spPr/>
              <c:txPr>
                <a:bodyPr/>
                <a:lstStyle/>
                <a:p>
                  <a:pPr>
                    <a:defRPr sz="1400">
                      <a:solidFill>
                        <a:schemeClr val="bg1"/>
                      </a:solidFill>
                    </a:defRPr>
                  </a:pPr>
                  <a:endParaRPr lang="pt-B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E12-4018-9D83-E4271D4B865C}"/>
                </c:ext>
              </c:extLst>
            </c:dLbl>
            <c:spPr>
              <a:noFill/>
              <a:ln>
                <a:noFill/>
              </a:ln>
              <a:effectLst/>
            </c:spPr>
            <c:txPr>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de Autosserviços</c:v>
                </c:pt>
              </c:strCache>
            </c:strRef>
          </c:cat>
          <c:val>
            <c:numRef>
              <c:f>Plan1!$C$2:$C$5</c:f>
              <c:numCache>
                <c:formatCode>0.0</c:formatCode>
                <c:ptCount val="4"/>
                <c:pt idx="0">
                  <c:v>42.8018927505886</c:v>
                </c:pt>
                <c:pt idx="1">
                  <c:v>57.735846232355691</c:v>
                </c:pt>
                <c:pt idx="2">
                  <c:v>8.6699993084018505</c:v>
                </c:pt>
                <c:pt idx="3">
                  <c:v>4.2651681376035473</c:v>
                </c:pt>
              </c:numCache>
            </c:numRef>
          </c:val>
          <c:extLst xmlns:c16r2="http://schemas.microsoft.com/office/drawing/2015/06/chart">
            <c:ext xmlns:c16="http://schemas.microsoft.com/office/drawing/2014/chart" uri="{C3380CC4-5D6E-409C-BE32-E72D297353CC}">
              <c16:uniqueId val="{00000002-BE12-4018-9D83-E4271D4B865C}"/>
            </c:ext>
          </c:extLst>
        </c:ser>
        <c:ser>
          <c:idx val="2"/>
          <c:order val="2"/>
          <c:tx>
            <c:strRef>
              <c:f>Plan1!$D$1</c:f>
              <c:strCache>
                <c:ptCount val="1"/>
                <c:pt idx="0">
                  <c:v>Televendas</c:v>
                </c:pt>
              </c:strCache>
            </c:strRef>
          </c:tx>
          <c:invertIfNegative val="0"/>
          <c:dLbls>
            <c:dLbl>
              <c:idx val="0"/>
              <c:layout>
                <c:manualLayout>
                  <c:x val="2.8333333333333332E-2"/>
                  <c:y val="-5.00000000000000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E12-4018-9D83-E4271D4B865C}"/>
                </c:ext>
              </c:extLst>
            </c:dLbl>
            <c:spPr>
              <a:noFill/>
              <a:ln>
                <a:noFill/>
              </a:ln>
              <a:effectLst/>
            </c:spPr>
            <c:txPr>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de Autosserviços</c:v>
                </c:pt>
              </c:strCache>
            </c:strRef>
          </c:cat>
          <c:val>
            <c:numRef>
              <c:f>Plan1!$D$2:$D$5</c:f>
              <c:numCache>
                <c:formatCode>0.0</c:formatCode>
                <c:ptCount val="4"/>
                <c:pt idx="0">
                  <c:v>3.923965761464923</c:v>
                </c:pt>
                <c:pt idx="1">
                  <c:v>8.757130395611707</c:v>
                </c:pt>
                <c:pt idx="2">
                  <c:v>4.8151022588748784</c:v>
                </c:pt>
                <c:pt idx="3">
                  <c:v>10.369750864894511</c:v>
                </c:pt>
              </c:numCache>
            </c:numRef>
          </c:val>
          <c:extLst xmlns:c16r2="http://schemas.microsoft.com/office/drawing/2015/06/chart">
            <c:ext xmlns:c16="http://schemas.microsoft.com/office/drawing/2014/chart" uri="{C3380CC4-5D6E-409C-BE32-E72D297353CC}">
              <c16:uniqueId val="{00000004-BE12-4018-9D83-E4271D4B865C}"/>
            </c:ext>
          </c:extLst>
        </c:ser>
        <c:ser>
          <c:idx val="3"/>
          <c:order val="3"/>
          <c:tx>
            <c:strRef>
              <c:f>Plan1!$E$1</c:f>
              <c:strCache>
                <c:ptCount val="1"/>
                <c:pt idx="0">
                  <c:v>E-commerce B2B</c:v>
                </c:pt>
              </c:strCache>
            </c:strRef>
          </c:tx>
          <c:spPr>
            <a:solidFill>
              <a:schemeClr val="accent6">
                <a:lumMod val="65000"/>
                <a:lumOff val="35000"/>
              </a:schemeClr>
            </a:solidFill>
          </c:spPr>
          <c:invertIfNegative val="0"/>
          <c:dLbls>
            <c:dLbl>
              <c:idx val="0"/>
              <c:layout>
                <c:manualLayout>
                  <c:x val="-0.03"/>
                  <c:y val="0"/>
                </c:manualLayout>
              </c:layout>
              <c:spPr/>
              <c:txPr>
                <a:bodyPr/>
                <a:lstStyle/>
                <a:p>
                  <a:pPr>
                    <a:defRPr sz="1400">
                      <a:solidFill>
                        <a:schemeClr val="bg1"/>
                      </a:solidFill>
                    </a:defRPr>
                  </a:pPr>
                  <a:endParaRPr lang="pt-B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E12-4018-9D83-E4271D4B865C}"/>
                </c:ext>
              </c:extLst>
            </c:dLbl>
            <c:dLbl>
              <c:idx val="1"/>
              <c:layout>
                <c:manualLayout>
                  <c:x val="-3.6666666666666667E-2"/>
                  <c:y val="2.5000000000000001E-3"/>
                </c:manualLayout>
              </c:layout>
              <c:spPr/>
              <c:txPr>
                <a:bodyPr/>
                <a:lstStyle/>
                <a:p>
                  <a:pPr>
                    <a:defRPr sz="1400">
                      <a:solidFill>
                        <a:schemeClr val="bg1"/>
                      </a:solidFill>
                    </a:defRPr>
                  </a:pPr>
                  <a:endParaRPr lang="pt-B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E12-4018-9D83-E4271D4B865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E12-4018-9D83-E4271D4B865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E12-4018-9D83-E4271D4B865C}"/>
                </c:ext>
              </c:extLst>
            </c:dLbl>
            <c:spPr>
              <a:noFill/>
              <a:ln>
                <a:noFill/>
              </a:ln>
              <a:effectLst/>
            </c:spPr>
            <c:txPr>
              <a:bodyPr/>
              <a:lstStyle/>
              <a:p>
                <a:pPr>
                  <a:defRPr>
                    <a:solidFill>
                      <a:schemeClr val="bg1"/>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de Autosserviços</c:v>
                </c:pt>
              </c:strCache>
            </c:strRef>
          </c:cat>
          <c:val>
            <c:numRef>
              <c:f>Plan1!$E$2:$E$5</c:f>
              <c:numCache>
                <c:formatCode>0.0</c:formatCode>
                <c:ptCount val="4"/>
                <c:pt idx="0">
                  <c:v>1.5407364496685383</c:v>
                </c:pt>
                <c:pt idx="1">
                  <c:v>12.316533511518861</c:v>
                </c:pt>
                <c:pt idx="2">
                  <c:v>0</c:v>
                </c:pt>
                <c:pt idx="3">
                  <c:v>5.7317456716783413E-2</c:v>
                </c:pt>
              </c:numCache>
            </c:numRef>
          </c:val>
          <c:extLst xmlns:c16r2="http://schemas.microsoft.com/office/drawing/2015/06/chart">
            <c:ext xmlns:c16="http://schemas.microsoft.com/office/drawing/2014/chart" uri="{C3380CC4-5D6E-409C-BE32-E72D297353CC}">
              <c16:uniqueId val="{00000009-BE12-4018-9D83-E4271D4B865C}"/>
            </c:ext>
          </c:extLst>
        </c:ser>
        <c:ser>
          <c:idx val="4"/>
          <c:order val="4"/>
          <c:tx>
            <c:strRef>
              <c:f>Plan1!$F$1</c:f>
              <c:strCache>
                <c:ptCount val="1"/>
                <c:pt idx="0">
                  <c:v>Lojas Físicas</c:v>
                </c:pt>
              </c:strCache>
            </c:strRef>
          </c:tx>
          <c:spPr>
            <a:solidFill>
              <a:schemeClr val="accent4">
                <a:lumMod val="75000"/>
              </a:schemeClr>
            </a:solidFill>
          </c:spPr>
          <c:invertIfNegative val="0"/>
          <c:dLbls>
            <c:dLbl>
              <c:idx val="0"/>
              <c:layout/>
              <c:spPr/>
              <c:txPr>
                <a:bodyPr/>
                <a:lstStyle/>
                <a:p>
                  <a:pPr>
                    <a:defRPr sz="1400">
                      <a:solidFill>
                        <a:schemeClr val="bg1"/>
                      </a:solidFill>
                    </a:defRPr>
                  </a:pPr>
                  <a:endParaRPr lang="pt-B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E12-4018-9D83-E4271D4B865C}"/>
                </c:ext>
              </c:extLst>
            </c:dLbl>
            <c:dLbl>
              <c:idx val="1"/>
              <c:layout>
                <c:manualLayout>
                  <c:x val="1.3333333333333334E-2"/>
                  <c:y val="2.5000000000000001E-3"/>
                </c:manualLayout>
              </c:layout>
              <c:spPr/>
              <c:txPr>
                <a:bodyPr/>
                <a:lstStyle/>
                <a:p>
                  <a:pPr>
                    <a:defRPr sz="1400">
                      <a:solidFill>
                        <a:schemeClr val="bg1"/>
                      </a:solidFill>
                    </a:defRPr>
                  </a:pPr>
                  <a:endParaRPr lang="pt-B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E12-4018-9D83-E4271D4B865C}"/>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E12-4018-9D83-E4271D4B865C}"/>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E12-4018-9D83-E4271D4B865C}"/>
                </c:ext>
              </c:extLst>
            </c:dLbl>
            <c:spPr>
              <a:noFill/>
              <a:ln>
                <a:noFill/>
              </a:ln>
              <a:effectLst/>
            </c:spPr>
            <c:txPr>
              <a:bodyPr/>
              <a:lstStyle/>
              <a:p>
                <a:pPr>
                  <a:defRPr>
                    <a:solidFill>
                      <a:schemeClr val="bg1"/>
                    </a:solidFill>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Plan1!$A$2:$A$5</c:f>
              <c:strCache>
                <c:ptCount val="4"/>
                <c:pt idx="0">
                  <c:v>Distribuidor</c:v>
                </c:pt>
                <c:pt idx="1">
                  <c:v>Atacado com entrega</c:v>
                </c:pt>
                <c:pt idx="2">
                  <c:v>Atacado balcão</c:v>
                </c:pt>
                <c:pt idx="3">
                  <c:v>Atacado de Autosserviços</c:v>
                </c:pt>
              </c:strCache>
            </c:strRef>
          </c:cat>
          <c:val>
            <c:numRef>
              <c:f>Plan1!$F$2:$F$5</c:f>
              <c:numCache>
                <c:formatCode>0.0</c:formatCode>
                <c:ptCount val="4"/>
                <c:pt idx="0">
                  <c:v>2.2929853554170707</c:v>
                </c:pt>
                <c:pt idx="1">
                  <c:v>2.4720311315532593</c:v>
                </c:pt>
                <c:pt idx="2">
                  <c:v>52.939249957186298</c:v>
                </c:pt>
                <c:pt idx="3">
                  <c:v>82.889667632665521</c:v>
                </c:pt>
              </c:numCache>
            </c:numRef>
          </c:val>
          <c:extLst xmlns:c16r2="http://schemas.microsoft.com/office/drawing/2015/06/chart">
            <c:ext xmlns:c16="http://schemas.microsoft.com/office/drawing/2014/chart" uri="{C3380CC4-5D6E-409C-BE32-E72D297353CC}">
              <c16:uniqueId val="{0000000E-BE12-4018-9D83-E4271D4B865C}"/>
            </c:ext>
          </c:extLst>
        </c:ser>
        <c:dLbls>
          <c:showLegendKey val="0"/>
          <c:showVal val="0"/>
          <c:showCatName val="0"/>
          <c:showSerName val="0"/>
          <c:showPercent val="0"/>
          <c:showBubbleSize val="0"/>
        </c:dLbls>
        <c:gapWidth val="50"/>
        <c:overlap val="100"/>
        <c:axId val="103149568"/>
        <c:axId val="103151104"/>
      </c:barChart>
      <c:catAx>
        <c:axId val="103149568"/>
        <c:scaling>
          <c:orientation val="minMax"/>
        </c:scaling>
        <c:delete val="0"/>
        <c:axPos val="b"/>
        <c:numFmt formatCode="General" sourceLinked="0"/>
        <c:majorTickMark val="out"/>
        <c:minorTickMark val="none"/>
        <c:tickLblPos val="nextTo"/>
        <c:txPr>
          <a:bodyPr/>
          <a:lstStyle/>
          <a:p>
            <a:pPr>
              <a:defRPr sz="1600"/>
            </a:pPr>
            <a:endParaRPr lang="pt-BR"/>
          </a:p>
        </c:txPr>
        <c:crossAx val="103151104"/>
        <c:crosses val="autoZero"/>
        <c:auto val="1"/>
        <c:lblAlgn val="ctr"/>
        <c:lblOffset val="100"/>
        <c:noMultiLvlLbl val="0"/>
      </c:catAx>
      <c:valAx>
        <c:axId val="103151104"/>
        <c:scaling>
          <c:orientation val="minMax"/>
        </c:scaling>
        <c:delete val="1"/>
        <c:axPos val="l"/>
        <c:numFmt formatCode="0%" sourceLinked="1"/>
        <c:majorTickMark val="out"/>
        <c:minorTickMark val="none"/>
        <c:tickLblPos val="nextTo"/>
        <c:crossAx val="103149568"/>
        <c:crosses val="autoZero"/>
        <c:crossBetween val="between"/>
      </c:valAx>
    </c:plotArea>
    <c:legend>
      <c:legendPos val="b"/>
      <c:layout>
        <c:manualLayout>
          <c:xMode val="edge"/>
          <c:yMode val="edge"/>
          <c:x val="6.9662860892388448E-2"/>
          <c:y val="0.89633188976377953"/>
          <c:w val="0.86400748031496066"/>
          <c:h val="0.10366811023622047"/>
        </c:manualLayout>
      </c:layout>
      <c:overlay val="0"/>
      <c:txPr>
        <a:bodyPr/>
        <a:lstStyle/>
        <a:p>
          <a:pPr>
            <a:defRPr sz="1200"/>
          </a:pPr>
          <a:endParaRPr lang="pt-BR"/>
        </a:p>
      </c:txPr>
    </c:legend>
    <c:plotVisOnly val="1"/>
    <c:dispBlanksAs val="gap"/>
    <c:showDLblsOverMax val="0"/>
  </c:chart>
  <c:txPr>
    <a:bodyPr/>
    <a:lstStyle/>
    <a:p>
      <a:pPr>
        <a:defRPr sz="1800"/>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Plan1!$B$1</c:f>
              <c:strCache>
                <c:ptCount val="1"/>
                <c:pt idx="0">
                  <c:v>Sim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Plan1!$A$2:$A$3</c:f>
              <c:strCache>
                <c:ptCount val="2"/>
                <c:pt idx="0">
                  <c:v>Possui MP</c:v>
                </c:pt>
                <c:pt idx="1">
                  <c:v>% do negócio</c:v>
                </c:pt>
              </c:strCache>
            </c:strRef>
          </c:cat>
          <c:val>
            <c:numRef>
              <c:f>Plan1!$B$2:$B$3</c:f>
              <c:numCache>
                <c:formatCode>0.0</c:formatCode>
                <c:ptCount val="2"/>
                <c:pt idx="0">
                  <c:v>20.652173913043477</c:v>
                </c:pt>
                <c:pt idx="1">
                  <c:v>21.504981377743071</c:v>
                </c:pt>
              </c:numCache>
            </c:numRef>
          </c:val>
          <c:extLst xmlns:c16r2="http://schemas.microsoft.com/office/drawing/2015/06/chart">
            <c:ext xmlns:c16="http://schemas.microsoft.com/office/drawing/2014/chart" uri="{C3380CC4-5D6E-409C-BE32-E72D297353CC}">
              <c16:uniqueId val="{00000000-8EC2-4139-A1B7-A0F5ED30006A}"/>
            </c:ext>
          </c:extLst>
        </c:ser>
        <c:ser>
          <c:idx val="1"/>
          <c:order val="1"/>
          <c:tx>
            <c:strRef>
              <c:f>Plan1!$C$1</c:f>
              <c:strCache>
                <c:ptCount val="1"/>
                <c:pt idx="0">
                  <c:v>Não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Plan1!$A$2:$A$3</c:f>
              <c:strCache>
                <c:ptCount val="2"/>
                <c:pt idx="0">
                  <c:v>Possui MP</c:v>
                </c:pt>
                <c:pt idx="1">
                  <c:v>% do negócio</c:v>
                </c:pt>
              </c:strCache>
            </c:strRef>
          </c:cat>
          <c:val>
            <c:numRef>
              <c:f>Plan1!$C$2:$C$3</c:f>
              <c:numCache>
                <c:formatCode>0.0</c:formatCode>
                <c:ptCount val="2"/>
                <c:pt idx="0">
                  <c:v>79.347826086956516</c:v>
                </c:pt>
                <c:pt idx="1">
                  <c:v>78.495018622256936</c:v>
                </c:pt>
              </c:numCache>
            </c:numRef>
          </c:val>
          <c:extLst xmlns:c16r2="http://schemas.microsoft.com/office/drawing/2015/06/chart">
            <c:ext xmlns:c16="http://schemas.microsoft.com/office/drawing/2014/chart" uri="{C3380CC4-5D6E-409C-BE32-E72D297353CC}">
              <c16:uniqueId val="{00000001-8EC2-4139-A1B7-A0F5ED30006A}"/>
            </c:ext>
          </c:extLst>
        </c:ser>
        <c:dLbls>
          <c:showLegendKey val="0"/>
          <c:showVal val="0"/>
          <c:showCatName val="0"/>
          <c:showSerName val="0"/>
          <c:showPercent val="0"/>
          <c:showBubbleSize val="0"/>
        </c:dLbls>
        <c:gapWidth val="32"/>
        <c:overlap val="100"/>
        <c:axId val="102979456"/>
        <c:axId val="102980992"/>
      </c:barChart>
      <c:catAx>
        <c:axId val="10297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02980992"/>
        <c:crosses val="autoZero"/>
        <c:auto val="1"/>
        <c:lblAlgn val="ctr"/>
        <c:lblOffset val="100"/>
        <c:noMultiLvlLbl val="0"/>
      </c:catAx>
      <c:valAx>
        <c:axId val="102980992"/>
        <c:scaling>
          <c:orientation val="minMax"/>
        </c:scaling>
        <c:delete val="1"/>
        <c:axPos val="l"/>
        <c:numFmt formatCode="0%" sourceLinked="1"/>
        <c:majorTickMark val="none"/>
        <c:minorTickMark val="none"/>
        <c:tickLblPos val="nextTo"/>
        <c:crossAx val="102979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Plan1!$B$1</c:f>
              <c:strCache>
                <c:ptCount val="1"/>
                <c:pt idx="0">
                  <c:v>Sim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Plan1!$A$2:$A$3</c:f>
              <c:strCache>
                <c:ptCount val="2"/>
                <c:pt idx="0">
                  <c:v>Possui MP</c:v>
                </c:pt>
                <c:pt idx="1">
                  <c:v>% do negócio</c:v>
                </c:pt>
              </c:strCache>
            </c:strRef>
          </c:cat>
          <c:val>
            <c:numRef>
              <c:f>Plan1!$B$2:$B$3</c:f>
              <c:numCache>
                <c:formatCode>0.0</c:formatCode>
                <c:ptCount val="2"/>
                <c:pt idx="0">
                  <c:v>29.441624365482234</c:v>
                </c:pt>
                <c:pt idx="1">
                  <c:v>5.6994751408074329</c:v>
                </c:pt>
              </c:numCache>
            </c:numRef>
          </c:val>
          <c:extLst xmlns:c16r2="http://schemas.microsoft.com/office/drawing/2015/06/chart">
            <c:ext xmlns:c16="http://schemas.microsoft.com/office/drawing/2014/chart" uri="{C3380CC4-5D6E-409C-BE32-E72D297353CC}">
              <c16:uniqueId val="{00000000-B9F2-47BF-BCD0-BE7B51B3228A}"/>
            </c:ext>
          </c:extLst>
        </c:ser>
        <c:ser>
          <c:idx val="1"/>
          <c:order val="1"/>
          <c:tx>
            <c:strRef>
              <c:f>Plan1!$C$1</c:f>
              <c:strCache>
                <c:ptCount val="1"/>
                <c:pt idx="0">
                  <c:v>Não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Plan1!$A$2:$A$3</c:f>
              <c:strCache>
                <c:ptCount val="2"/>
                <c:pt idx="0">
                  <c:v>Possui MP</c:v>
                </c:pt>
                <c:pt idx="1">
                  <c:v>% do negócio</c:v>
                </c:pt>
              </c:strCache>
            </c:strRef>
          </c:cat>
          <c:val>
            <c:numRef>
              <c:f>Plan1!$C$2:$C$3</c:f>
              <c:numCache>
                <c:formatCode>0.0</c:formatCode>
                <c:ptCount val="2"/>
                <c:pt idx="0">
                  <c:v>70.558375634517773</c:v>
                </c:pt>
                <c:pt idx="1">
                  <c:v>94.300524859192564</c:v>
                </c:pt>
              </c:numCache>
            </c:numRef>
          </c:val>
          <c:extLst xmlns:c16r2="http://schemas.microsoft.com/office/drawing/2015/06/chart">
            <c:ext xmlns:c16="http://schemas.microsoft.com/office/drawing/2014/chart" uri="{C3380CC4-5D6E-409C-BE32-E72D297353CC}">
              <c16:uniqueId val="{00000001-B9F2-47BF-BCD0-BE7B51B3228A}"/>
            </c:ext>
          </c:extLst>
        </c:ser>
        <c:dLbls>
          <c:showLegendKey val="0"/>
          <c:showVal val="0"/>
          <c:showCatName val="0"/>
          <c:showSerName val="0"/>
          <c:showPercent val="0"/>
          <c:showBubbleSize val="0"/>
        </c:dLbls>
        <c:gapWidth val="32"/>
        <c:overlap val="100"/>
        <c:axId val="103011840"/>
        <c:axId val="103013376"/>
      </c:barChart>
      <c:catAx>
        <c:axId val="10301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03013376"/>
        <c:crosses val="autoZero"/>
        <c:auto val="1"/>
        <c:lblAlgn val="ctr"/>
        <c:lblOffset val="100"/>
        <c:noMultiLvlLbl val="0"/>
      </c:catAx>
      <c:valAx>
        <c:axId val="103013376"/>
        <c:scaling>
          <c:orientation val="minMax"/>
        </c:scaling>
        <c:delete val="1"/>
        <c:axPos val="l"/>
        <c:numFmt formatCode="0%" sourceLinked="1"/>
        <c:majorTickMark val="none"/>
        <c:minorTickMark val="none"/>
        <c:tickLblPos val="nextTo"/>
        <c:crossAx val="103011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Plan1!$B$1</c:f>
              <c:strCache>
                <c:ptCount val="1"/>
                <c:pt idx="0">
                  <c:v>Sim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Plan1!$A$2:$A$3</c:f>
              <c:strCache>
                <c:ptCount val="2"/>
                <c:pt idx="0">
                  <c:v>Possui MP</c:v>
                </c:pt>
                <c:pt idx="1">
                  <c:v>% do negócio</c:v>
                </c:pt>
              </c:strCache>
            </c:strRef>
          </c:cat>
          <c:val>
            <c:numRef>
              <c:f>Plan1!$B$2:$B$3</c:f>
              <c:numCache>
                <c:formatCode>0.0</c:formatCode>
                <c:ptCount val="2"/>
                <c:pt idx="0">
                  <c:v>19.230769230769234</c:v>
                </c:pt>
                <c:pt idx="1">
                  <c:v>14.715392930822826</c:v>
                </c:pt>
              </c:numCache>
            </c:numRef>
          </c:val>
          <c:extLst xmlns:c16r2="http://schemas.microsoft.com/office/drawing/2015/06/chart">
            <c:ext xmlns:c16="http://schemas.microsoft.com/office/drawing/2014/chart" uri="{C3380CC4-5D6E-409C-BE32-E72D297353CC}">
              <c16:uniqueId val="{00000000-5BC8-4A56-9CD1-9DE962286DBB}"/>
            </c:ext>
          </c:extLst>
        </c:ser>
        <c:ser>
          <c:idx val="1"/>
          <c:order val="1"/>
          <c:tx>
            <c:strRef>
              <c:f>Plan1!$C$1</c:f>
              <c:strCache>
                <c:ptCount val="1"/>
                <c:pt idx="0">
                  <c:v>Não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Plan1!$A$2:$A$3</c:f>
              <c:strCache>
                <c:ptCount val="2"/>
                <c:pt idx="0">
                  <c:v>Possui MP</c:v>
                </c:pt>
                <c:pt idx="1">
                  <c:v>% do negócio</c:v>
                </c:pt>
              </c:strCache>
            </c:strRef>
          </c:cat>
          <c:val>
            <c:numRef>
              <c:f>Plan1!$C$2:$C$3</c:f>
              <c:numCache>
                <c:formatCode>0.0</c:formatCode>
                <c:ptCount val="2"/>
                <c:pt idx="0">
                  <c:v>80.769230769230774</c:v>
                </c:pt>
                <c:pt idx="1">
                  <c:v>85.28460706917717</c:v>
                </c:pt>
              </c:numCache>
            </c:numRef>
          </c:val>
          <c:extLst xmlns:c16r2="http://schemas.microsoft.com/office/drawing/2015/06/chart">
            <c:ext xmlns:c16="http://schemas.microsoft.com/office/drawing/2014/chart" uri="{C3380CC4-5D6E-409C-BE32-E72D297353CC}">
              <c16:uniqueId val="{00000001-5BC8-4A56-9CD1-9DE962286DBB}"/>
            </c:ext>
          </c:extLst>
        </c:ser>
        <c:dLbls>
          <c:showLegendKey val="0"/>
          <c:showVal val="0"/>
          <c:showCatName val="0"/>
          <c:showSerName val="0"/>
          <c:showPercent val="0"/>
          <c:showBubbleSize val="0"/>
        </c:dLbls>
        <c:gapWidth val="32"/>
        <c:overlap val="100"/>
        <c:axId val="103031936"/>
        <c:axId val="103033472"/>
      </c:barChart>
      <c:catAx>
        <c:axId val="10303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03033472"/>
        <c:crosses val="autoZero"/>
        <c:auto val="1"/>
        <c:lblAlgn val="ctr"/>
        <c:lblOffset val="100"/>
        <c:noMultiLvlLbl val="0"/>
      </c:catAx>
      <c:valAx>
        <c:axId val="103033472"/>
        <c:scaling>
          <c:orientation val="minMax"/>
        </c:scaling>
        <c:delete val="1"/>
        <c:axPos val="l"/>
        <c:numFmt formatCode="0%" sourceLinked="1"/>
        <c:majorTickMark val="none"/>
        <c:minorTickMark val="none"/>
        <c:tickLblPos val="nextTo"/>
        <c:crossAx val="103031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A636E-637B-46FB-9630-B39162DCA743}" type="datetimeFigureOut">
              <a:rPr lang="en-US" smtClean="0"/>
              <a:pPr/>
              <a:t>4/20/2019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30213-3389-4756-ADED-F048FFEFDAC9}" type="slidenum">
              <a:rPr lang="en-US" smtClean="0"/>
              <a:pPr/>
              <a:t>‹nº›</a:t>
            </a:fld>
            <a:endParaRPr lang="en-US"/>
          </a:p>
        </p:txBody>
      </p:sp>
    </p:spTree>
    <p:extLst>
      <p:ext uri="{BB962C8B-B14F-4D97-AF65-F5344CB8AC3E}">
        <p14:creationId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pPr/>
              <a:t>1</a:t>
            </a:fld>
            <a:endParaRPr lang="en-US"/>
          </a:p>
        </p:txBody>
      </p:sp>
    </p:spTree>
    <p:extLst>
      <p:ext uri="{BB962C8B-B14F-4D97-AF65-F5344CB8AC3E}">
        <p14:creationId xmlns:p14="http://schemas.microsoft.com/office/powerpoint/2010/main" val="46966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Os dados de armazém, funcionários, vendedores diretos,</a:t>
            </a:r>
            <a:r>
              <a:rPr lang="pt-BR" baseline="0" dirty="0"/>
              <a:t> RCS e frota foram ponderados pelas empresas respondentes do ranking (Relação: Faturamento do atacado/Faturamento das empresas respondentes)</a:t>
            </a:r>
          </a:p>
        </p:txBody>
      </p:sp>
      <p:sp>
        <p:nvSpPr>
          <p:cNvPr id="4" name="Slide Number Placeholder 3"/>
          <p:cNvSpPr>
            <a:spLocks noGrp="1"/>
          </p:cNvSpPr>
          <p:nvPr>
            <p:ph type="sldNum" sz="quarter" idx="10"/>
          </p:nvPr>
        </p:nvSpPr>
        <p:spPr/>
        <p:txBody>
          <a:bodyPr/>
          <a:lstStyle/>
          <a:p>
            <a:fld id="{0BB30213-3389-4756-ADED-F048FFEFDAC9}" type="slidenum">
              <a:rPr lang="en-US" smtClean="0"/>
              <a:pPr/>
              <a:t>10</a:t>
            </a:fld>
            <a:endParaRPr lang="en-US"/>
          </a:p>
        </p:txBody>
      </p:sp>
    </p:spTree>
    <p:extLst>
      <p:ext uri="{BB962C8B-B14F-4D97-AF65-F5344CB8AC3E}">
        <p14:creationId xmlns:p14="http://schemas.microsoft.com/office/powerpoint/2010/main" val="117960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quadro ilustra um movimento bastante interessante que vem se consolidando nos últimos anos, e mostra que o crescimento da empresas atacadistas/distribuidoras de porte pequeno a médio são as que mais crescem. A maior parte dessas empresas estão fora dos grandes centros e atendem áreas geográficas menores, o que indica a interiorização e regionalização do crescimento do setor</a:t>
            </a:r>
          </a:p>
        </p:txBody>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1735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Estes dados mostram que, quanto mais regionalizada a atuação, maior o crescimento em faturamento.</a:t>
            </a: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12</a:t>
            </a:fld>
            <a:endParaRPr lang="en-US"/>
          </a:p>
        </p:txBody>
      </p:sp>
    </p:spTree>
    <p:extLst>
      <p:ext uri="{BB962C8B-B14F-4D97-AF65-F5344CB8AC3E}">
        <p14:creationId xmlns:p14="http://schemas.microsoft.com/office/powerpoint/2010/main" val="218897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13</a:t>
            </a:fld>
            <a:endParaRPr lang="en-US"/>
          </a:p>
        </p:txBody>
      </p:sp>
    </p:spTree>
    <p:extLst>
      <p:ext uri="{BB962C8B-B14F-4D97-AF65-F5344CB8AC3E}">
        <p14:creationId xmlns:p14="http://schemas.microsoft.com/office/powerpoint/2010/main" val="278851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pt-BR" sz="1200" b="1" dirty="0"/>
              <a:t>EMPRESA ESPECIALIZADA: </a:t>
            </a:r>
            <a:r>
              <a:rPr lang="pt-BR" sz="1200" dirty="0"/>
              <a:t>POSSUI PARTICIPAÇÃO </a:t>
            </a:r>
            <a:r>
              <a:rPr lang="pt-BR" sz="1400" b="1" dirty="0">
                <a:solidFill>
                  <a:schemeClr val="accent2"/>
                </a:solidFill>
              </a:rPr>
              <a:t>MAIOR DE 50% </a:t>
            </a:r>
            <a:r>
              <a:rPr lang="pt-BR" sz="1200" dirty="0"/>
              <a:t>DE SUAS VENDAS VOLTADAS A UM ÚNICO MODELO DE ATUAÇÃO.</a:t>
            </a:r>
          </a:p>
          <a:p>
            <a:pPr marL="0" indent="0">
              <a:buNone/>
            </a:pPr>
            <a:r>
              <a:rPr lang="pt-BR" sz="1100" dirty="0"/>
              <a:t>* Os cálculos são ponderados, ou seja, levam em consideração o faturamento do respondente </a:t>
            </a:r>
          </a:p>
          <a:p>
            <a:endParaRPr lang="pt-BR" dirty="0"/>
          </a:p>
        </p:txBody>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5595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Aqui podemos ver a evolução das empresas em cada aspecto do negócio, e assinalamos que o resultado dos respondentes, em faturamento, e muito superior à media do setor (6,3% contra 0,8%). Apenas a metragem da área de armazenagem diminuiu. Como nos outros aspectos houve crescimento, essa redução pode ser devida a fatores como automação e racionalização do espaço dos CDs, um exemplo do “fazer mais com menos”.</a:t>
            </a: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15</a:t>
            </a:fld>
            <a:endParaRPr lang="en-US"/>
          </a:p>
        </p:txBody>
      </p:sp>
    </p:spTree>
    <p:extLst>
      <p:ext uri="{BB962C8B-B14F-4D97-AF65-F5344CB8AC3E}">
        <p14:creationId xmlns:p14="http://schemas.microsoft.com/office/powerpoint/2010/main" val="219691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Aqui vemos as variações dos meios de vendas, cujas diferenças fazem todo sentido se levarmos em consideração as características de cada modelo de negócio. Destacam-se o aumento da importância do RCA para o distribuidor e o atacado com entrega, e </a:t>
            </a:r>
            <a:r>
              <a:rPr lang="pt-BR" dirty="0" err="1"/>
              <a:t>aumentoda</a:t>
            </a:r>
            <a:r>
              <a:rPr lang="pt-BR" dirty="0"/>
              <a:t> importância das lojas físicas para o balcão e o atacado de autosserviço</a:t>
            </a: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16</a:t>
            </a:fld>
            <a:endParaRPr lang="en-US"/>
          </a:p>
        </p:txBody>
      </p:sp>
    </p:spTree>
    <p:extLst>
      <p:ext uri="{BB962C8B-B14F-4D97-AF65-F5344CB8AC3E}">
        <p14:creationId xmlns:p14="http://schemas.microsoft.com/office/powerpoint/2010/main" val="403944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Em relação ao ano passado, apenas no atacado de autosserviço aumentou a presença de marcas próprias, de 30,4% para 36% dos respondente.</a:t>
            </a:r>
          </a:p>
          <a:p>
            <a:r>
              <a:rPr lang="pt-BR" dirty="0"/>
              <a:t>Apesar disso, é entre os distribuidores que os itens de marca própria têm maior peso (21,5% do faturamento).</a:t>
            </a:r>
          </a:p>
        </p:txBody>
      </p:sp>
      <p:sp>
        <p:nvSpPr>
          <p:cNvPr id="4" name="Slide Number Placeholder 3"/>
          <p:cNvSpPr>
            <a:spLocks noGrp="1"/>
          </p:cNvSpPr>
          <p:nvPr>
            <p:ph type="sldNum" sz="quarter" idx="10"/>
          </p:nvPr>
        </p:nvSpPr>
        <p:spPr/>
        <p:txBody>
          <a:bodyPr/>
          <a:lstStyle/>
          <a:p>
            <a:fld id="{0BB30213-3389-4756-ADED-F048FFEFDAC9}" type="slidenum">
              <a:rPr lang="en-US" smtClean="0"/>
              <a:pPr/>
              <a:t>17</a:t>
            </a:fld>
            <a:endParaRPr lang="en-US"/>
          </a:p>
        </p:txBody>
      </p:sp>
    </p:spTree>
    <p:extLst>
      <p:ext uri="{BB962C8B-B14F-4D97-AF65-F5344CB8AC3E}">
        <p14:creationId xmlns:p14="http://schemas.microsoft.com/office/powerpoint/2010/main" val="265759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a:t>Estudo</a:t>
            </a:r>
            <a:r>
              <a:rPr lang="en-US" baseline="0" dirty="0"/>
              <a:t> a parte </a:t>
            </a:r>
            <a:r>
              <a:rPr lang="en-US" baseline="0" dirty="0" err="1"/>
              <a:t>apenas</a:t>
            </a:r>
            <a:r>
              <a:rPr lang="en-US" baseline="0" dirty="0"/>
              <a:t> com a parte do </a:t>
            </a:r>
            <a:r>
              <a:rPr lang="en-US" baseline="0" dirty="0" err="1"/>
              <a:t>Mercearil</a:t>
            </a:r>
            <a:endParaRPr lang="en-US" dirty="0"/>
          </a:p>
        </p:txBody>
      </p:sp>
      <p:sp>
        <p:nvSpPr>
          <p:cNvPr id="4" name="Espaço Reservado para Número de Slide 3"/>
          <p:cNvSpPr>
            <a:spLocks noGrp="1"/>
          </p:cNvSpPr>
          <p:nvPr>
            <p:ph type="sldNum" sz="quarter" idx="10"/>
          </p:nvPr>
        </p:nvSpPr>
        <p:spPr/>
        <p:txBody>
          <a:bodyPr/>
          <a:lstStyle/>
          <a:p>
            <a:fld id="{0BB30213-3389-4756-ADED-F048FFEFDAC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37452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atacado com entrega e o distribuidor continuam a ter a maior parte dos recebimentos por meio de cobrança bancária, em patamares próximos aos de 2017.</a:t>
            </a:r>
          </a:p>
          <a:p>
            <a:r>
              <a:rPr lang="pt-BR" dirty="0"/>
              <a:t>Já o atacado de balcão teve aumento expressivo dos recebimentos em dinheiro (28,4% em 2017 para 30% em 2018) e no cartão de crédito (de 10,5% em 2017 para 17,2% em 2018)</a:t>
            </a:r>
          </a:p>
          <a:p>
            <a:r>
              <a:rPr lang="pt-BR" dirty="0"/>
              <a:t>E o autosserviço viu triplicar o uso dos cartões de débito (6,1% em 2017 para 19,8% em 2018) e mais que dobrar o uso de cartão de crédito (9,7% em 2017 para 21,6% em 2018)</a:t>
            </a:r>
          </a:p>
          <a:p>
            <a:endParaRPr lang="pt-BR" dirty="0"/>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19</a:t>
            </a:fld>
            <a:endParaRPr lang="en-US"/>
          </a:p>
        </p:txBody>
      </p:sp>
    </p:spTree>
    <p:extLst>
      <p:ext uri="{BB962C8B-B14F-4D97-AF65-F5344CB8AC3E}">
        <p14:creationId xmlns:p14="http://schemas.microsoft.com/office/powerpoint/2010/main" val="60457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2</a:t>
            </a:fld>
            <a:endParaRPr lang="en-US"/>
          </a:p>
        </p:txBody>
      </p:sp>
    </p:spTree>
    <p:extLst>
      <p:ext uri="{BB962C8B-B14F-4D97-AF65-F5344CB8AC3E}">
        <p14:creationId xmlns:p14="http://schemas.microsoft.com/office/powerpoint/2010/main" val="3155962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Em relação a 2017, todos os modelos tiveram aumento na fatia de pagamentos a receber em prazo superior a 28 dias, e apenas o autosserviço aumentou a fatia de pagamentos à vista</a:t>
            </a:r>
          </a:p>
        </p:txBody>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1325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65608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22</a:t>
            </a:fld>
            <a:endParaRPr lang="en-US"/>
          </a:p>
        </p:txBody>
      </p:sp>
    </p:spTree>
    <p:extLst>
      <p:ext uri="{BB962C8B-B14F-4D97-AF65-F5344CB8AC3E}">
        <p14:creationId xmlns:p14="http://schemas.microsoft.com/office/powerpoint/2010/main" val="2808288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23</a:t>
            </a:fld>
            <a:endParaRPr lang="en-US"/>
          </a:p>
        </p:txBody>
      </p:sp>
    </p:spTree>
    <p:extLst>
      <p:ext uri="{BB962C8B-B14F-4D97-AF65-F5344CB8AC3E}">
        <p14:creationId xmlns:p14="http://schemas.microsoft.com/office/powerpoint/2010/main" val="311437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3</a:t>
            </a:fld>
            <a:endParaRPr lang="en-US"/>
          </a:p>
        </p:txBody>
      </p:sp>
    </p:spTree>
    <p:extLst>
      <p:ext uri="{BB962C8B-B14F-4D97-AF65-F5344CB8AC3E}">
        <p14:creationId xmlns:p14="http://schemas.microsoft.com/office/powerpoint/2010/main" val="195441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número de respondentes cresce ano a ano, o que contribui para aumentar a acuidade e a consistência do estudo.</a:t>
            </a: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4</a:t>
            </a:fld>
            <a:endParaRPr lang="en-US"/>
          </a:p>
        </p:txBody>
      </p:sp>
    </p:spTree>
    <p:extLst>
      <p:ext uri="{BB962C8B-B14F-4D97-AF65-F5344CB8AC3E}">
        <p14:creationId xmlns:p14="http://schemas.microsoft.com/office/powerpoint/2010/main" val="191625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Podemos perceber que, embora o número de participantes se concentre no Nordeste, o maior peso em termos de faturamento continua a estar no Sudeste, onde se concentram as grandes empresas do setor.</a:t>
            </a:r>
          </a:p>
        </p:txBody>
      </p:sp>
      <p:sp>
        <p:nvSpPr>
          <p:cNvPr id="4" name="Slide Number Placeholder 3"/>
          <p:cNvSpPr>
            <a:spLocks noGrp="1"/>
          </p:cNvSpPr>
          <p:nvPr>
            <p:ph type="sldNum" sz="quarter" idx="10"/>
          </p:nvPr>
        </p:nvSpPr>
        <p:spPr/>
        <p:txBody>
          <a:bodyPr/>
          <a:lstStyle/>
          <a:p>
            <a:fld id="{0BB30213-3389-4756-ADED-F048FFEFDAC9}" type="slidenum">
              <a:rPr lang="en-US" smtClean="0"/>
              <a:pPr/>
              <a:t>5</a:t>
            </a:fld>
            <a:endParaRPr lang="en-US"/>
          </a:p>
        </p:txBody>
      </p:sp>
    </p:spTree>
    <p:extLst>
      <p:ext uri="{BB962C8B-B14F-4D97-AF65-F5344CB8AC3E}">
        <p14:creationId xmlns:p14="http://schemas.microsoft.com/office/powerpoint/2010/main" val="389033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6</a:t>
            </a:fld>
            <a:endParaRPr lang="en-US"/>
          </a:p>
        </p:txBody>
      </p:sp>
    </p:spTree>
    <p:extLst>
      <p:ext uri="{BB962C8B-B14F-4D97-AF65-F5344CB8AC3E}">
        <p14:creationId xmlns:p14="http://schemas.microsoft.com/office/powerpoint/2010/main" val="57375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GRANDES E HIPERS: 20+ CKs</a:t>
            </a:r>
          </a:p>
          <a:p>
            <a:r>
              <a:rPr lang="pt-BR" dirty="0"/>
              <a:t>MÉDIOS: 5-9 + 10-</a:t>
            </a:r>
            <a:r>
              <a:rPr lang="pt-BR" baseline="0" dirty="0"/>
              <a:t> 19</a:t>
            </a:r>
          </a:p>
          <a:p>
            <a:r>
              <a:rPr lang="pt-BR" baseline="0" dirty="0"/>
              <a:t>PEQUENOS: 1-4 (inclui as lojas de formato pequeno das grandes redes, mas, embora elas estejam muito presentes nos grandes centros, em termos de Brasil essas lojas de rede não são numericamente significativas. Ver abaixo)</a:t>
            </a:r>
          </a:p>
          <a:p>
            <a:r>
              <a:rPr lang="pt-BR" baseline="0" dirty="0"/>
              <a:t>Grandes cadeias x regionais:</a:t>
            </a:r>
          </a:p>
          <a:p>
            <a:r>
              <a:rPr lang="pt-BR" dirty="0"/>
              <a:t>Existem 79.470 lojas de vizinhança no Brasil (1 a 4Cks)</a:t>
            </a:r>
          </a:p>
          <a:p>
            <a:r>
              <a:rPr lang="pt-BR" dirty="0"/>
              <a:t>Cadeias neste formato são 3.089</a:t>
            </a:r>
          </a:p>
          <a:p>
            <a:endParaRPr lang="pt-BR" dirty="0"/>
          </a:p>
        </p:txBody>
      </p:sp>
      <p:sp>
        <p:nvSpPr>
          <p:cNvPr id="4" name="Slide Number Placeholder 3"/>
          <p:cNvSpPr>
            <a:spLocks noGrp="1"/>
          </p:cNvSpPr>
          <p:nvPr>
            <p:ph type="sldNum" sz="quarter" idx="10"/>
          </p:nvPr>
        </p:nvSpPr>
        <p:spPr/>
        <p:txBody>
          <a:bodyPr/>
          <a:lstStyle/>
          <a:p>
            <a:fld id="{0BB30213-3389-4756-ADED-F048FFEFDAC9}" type="slidenum">
              <a:rPr lang="en-US" smtClean="0"/>
              <a:pPr/>
              <a:t>7</a:t>
            </a:fld>
            <a:endParaRPr lang="en-US"/>
          </a:p>
        </p:txBody>
      </p:sp>
    </p:spTree>
    <p:extLst>
      <p:ext uri="{BB962C8B-B14F-4D97-AF65-F5344CB8AC3E}">
        <p14:creationId xmlns:p14="http://schemas.microsoft.com/office/powerpoint/2010/main" val="154975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B30213-3389-4756-ADED-F048FFEFDAC9}" type="slidenum">
              <a:rPr lang="en-US" smtClean="0"/>
              <a:pPr/>
              <a:t>8</a:t>
            </a:fld>
            <a:endParaRPr lang="en-US"/>
          </a:p>
        </p:txBody>
      </p:sp>
    </p:spTree>
    <p:extLst>
      <p:ext uri="{BB962C8B-B14F-4D97-AF65-F5344CB8AC3E}">
        <p14:creationId xmlns:p14="http://schemas.microsoft.com/office/powerpoint/2010/main" val="146779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Esses são os dados de faturamento nominal do setor, ano a ano</a:t>
            </a:r>
          </a:p>
        </p:txBody>
      </p:sp>
      <p:sp>
        <p:nvSpPr>
          <p:cNvPr id="4" name="Slide Number Placeholder 3"/>
          <p:cNvSpPr>
            <a:spLocks noGrp="1"/>
          </p:cNvSpPr>
          <p:nvPr>
            <p:ph type="sldNum" sz="quarter" idx="10"/>
          </p:nvPr>
        </p:nvSpPr>
        <p:spPr/>
        <p:txBody>
          <a:bodyPr/>
          <a:lstStyle/>
          <a:p>
            <a:fld id="{0BB30213-3389-4756-ADED-F048FFEFDAC9}" type="slidenum">
              <a:rPr lang="en-US" smtClean="0"/>
              <a:pPr/>
              <a:t>9</a:t>
            </a:fld>
            <a:endParaRPr lang="en-US"/>
          </a:p>
        </p:txBody>
      </p:sp>
    </p:spTree>
    <p:extLst>
      <p:ext uri="{BB962C8B-B14F-4D97-AF65-F5344CB8AC3E}">
        <p14:creationId xmlns:p14="http://schemas.microsoft.com/office/powerpoint/2010/main" val="3401490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0032"/>
          </a:xfrm>
          <a:prstGeom prst="rect">
            <a:avLst/>
          </a:prstGeom>
        </p:spPr>
      </p:pic>
      <p:sp>
        <p:nvSpPr>
          <p:cNvPr id="8" name="Subtitle 2"/>
          <p:cNvSpPr>
            <a:spLocks noGrp="1"/>
          </p:cNvSpPr>
          <p:nvPr>
            <p:ph type="subTitle" idx="1" hasCustomPrompt="1"/>
          </p:nvPr>
        </p:nvSpPr>
        <p:spPr>
          <a:xfrm>
            <a:off x="287929" y="4026428"/>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717800"/>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3" name="Picture 12"/>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Tree>
    <p:extLst>
      <p:ext uri="{BB962C8B-B14F-4D97-AF65-F5344CB8AC3E}">
        <p14:creationId xmlns:p14="http://schemas.microsoft.com/office/powerpoint/2010/main" val="341816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97198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Quote Texture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0032"/>
          </a:xfrm>
          <a:prstGeom prst="rect">
            <a:avLst/>
          </a:prstGeom>
        </p:spPr>
      </p:pic>
      <p:sp>
        <p:nvSpPr>
          <p:cNvPr id="3" name="Title 1"/>
          <p:cNvSpPr>
            <a:spLocks noGrp="1"/>
          </p:cNvSpPr>
          <p:nvPr>
            <p:ph type="title"/>
          </p:nvPr>
        </p:nvSpPr>
        <p:spPr>
          <a:xfrm>
            <a:off x="1979453" y="2650067"/>
            <a:ext cx="6978810" cy="585216"/>
          </a:xfrm>
        </p:spPr>
        <p:txBody>
          <a:bodyPr wrap="square" anchor="t">
            <a:noAutofit/>
          </a:bodyPr>
          <a:lstStyle>
            <a:lvl1pPr algn="l">
              <a:defRPr sz="3200" b="1" cap="all">
                <a:solidFill>
                  <a:schemeClr val="bg1"/>
                </a:solidFill>
              </a:defRPr>
            </a:lvl1pPr>
          </a:lstStyle>
          <a:p>
            <a:r>
              <a:rPr lang="en-US" dirty="0"/>
              <a:t>Click to edit Master title style</a:t>
            </a:r>
          </a:p>
        </p:txBody>
      </p:sp>
      <p:sp>
        <p:nvSpPr>
          <p:cNvPr id="4"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9"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107660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9141291" cy="6855968"/>
          </a:xfrm>
          <a:prstGeom prst="rect">
            <a:avLst/>
          </a:prstGeom>
        </p:spPr>
      </p:pic>
      <p:pic>
        <p:nvPicPr>
          <p:cNvPr id="12" name="Picture 11" descr="Blu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1"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defRPr/>
            </a:pPr>
            <a:fld id="{0D7D805D-F6E5-43ED-9D8A-77676030D49C}" type="slidenum">
              <a:rPr lang="en-US" sz="900" kern="0">
                <a:solidFill>
                  <a:srgbClr val="FFFFFF"/>
                </a:solidFill>
              </a:rPr>
              <a:pPr algn="ctr">
                <a:defRPr/>
              </a:pPr>
              <a:t>‹nº›</a:t>
            </a:fld>
            <a:endParaRPr lang="en-US" sz="900" kern="0" dirty="0">
              <a:solidFill>
                <a:srgbClr val="FFFFFF"/>
              </a:solidFill>
            </a:endParaRPr>
          </a:p>
        </p:txBody>
      </p:sp>
      <p:sp>
        <p:nvSpPr>
          <p:cNvPr id="8" name="Title 1"/>
          <p:cNvSpPr>
            <a:spLocks noGrp="1"/>
          </p:cNvSpPr>
          <p:nvPr>
            <p:ph type="title"/>
          </p:nvPr>
        </p:nvSpPr>
        <p:spPr>
          <a:xfrm>
            <a:off x="335280" y="691496"/>
            <a:ext cx="8046720" cy="585216"/>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235588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ivider White">
    <p:spTree>
      <p:nvGrpSpPr>
        <p:cNvPr id="1" name=""/>
        <p:cNvGrpSpPr/>
        <p:nvPr/>
      </p:nvGrpSpPr>
      <p:grpSpPr>
        <a:xfrm>
          <a:off x="0" y="0"/>
          <a:ext cx="0" cy="0"/>
          <a:chOff x="0" y="0"/>
          <a:chExt cx="0" cy="0"/>
        </a:xfrm>
      </p:grpSpPr>
      <p:sp>
        <p:nvSpPr>
          <p:cNvPr id="3" name="Title 1"/>
          <p:cNvSpPr>
            <a:spLocks noGrp="1"/>
          </p:cNvSpPr>
          <p:nvPr>
            <p:ph type="title"/>
          </p:nvPr>
        </p:nvSpPr>
        <p:spPr>
          <a:xfrm>
            <a:off x="304800" y="2752912"/>
            <a:ext cx="8046720" cy="585216"/>
          </a:xfrm>
        </p:spPr>
        <p:txBody>
          <a:bodyPr wrap="square" anchor="t">
            <a:noAutofit/>
          </a:bodyPr>
          <a:lstStyle>
            <a:lvl1pPr algn="l">
              <a:defRPr sz="5000" b="1" cap="all">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222509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_Divider Texture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0032"/>
          </a:xfrm>
          <a:prstGeom prst="rect">
            <a:avLst/>
          </a:prstGeom>
        </p:spPr>
      </p:pic>
      <p:sp>
        <p:nvSpPr>
          <p:cNvPr id="6" name="Title 1"/>
          <p:cNvSpPr>
            <a:spLocks noGrp="1"/>
          </p:cNvSpPr>
          <p:nvPr>
            <p:ph type="title"/>
          </p:nvPr>
        </p:nvSpPr>
        <p:spPr>
          <a:xfrm>
            <a:off x="304800" y="2752912"/>
            <a:ext cx="8046720" cy="585216"/>
          </a:xfrm>
        </p:spPr>
        <p:txBody>
          <a:bodyPr wrap="square" anchor="t">
            <a:noAutofit/>
          </a:bodyPr>
          <a:lstStyle>
            <a:lvl1pPr algn="l">
              <a:defRPr sz="5000" b="1" cap="all">
                <a:solidFill>
                  <a:srgbClr val="FFFFFF"/>
                </a:solidFill>
              </a:defRPr>
            </a:lvl1pPr>
          </a:lstStyle>
          <a:p>
            <a:r>
              <a:rPr lang="en-US" dirty="0"/>
              <a:t>Click to edit Master title style</a:t>
            </a:r>
          </a:p>
        </p:txBody>
      </p:sp>
      <p:sp>
        <p:nvSpPr>
          <p:cNvPr id="7"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10"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3444259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_End Slide N-tab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0032"/>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9616" y="2357257"/>
            <a:ext cx="1604768" cy="2143040"/>
          </a:xfrm>
          <a:prstGeom prst="rect">
            <a:avLst/>
          </a:prstGeom>
        </p:spPr>
      </p:pic>
      <p:sp>
        <p:nvSpPr>
          <p:cNvPr id="5"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314053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003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2360669"/>
            <a:ext cx="3736616" cy="1765952"/>
          </a:xfrm>
          <a:prstGeom prst="rect">
            <a:avLst/>
          </a:prstGeom>
        </p:spPr>
      </p:pic>
      <p:sp>
        <p:nvSpPr>
          <p:cNvPr id="5"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188850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9_Title N-tab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12"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242686" y="2716209"/>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0" name="Subtitle 2"/>
          <p:cNvSpPr>
            <a:spLocks noGrp="1"/>
          </p:cNvSpPr>
          <p:nvPr>
            <p:ph type="subTitle" idx="1" hasCustomPrompt="1"/>
          </p:nvPr>
        </p:nvSpPr>
        <p:spPr>
          <a:xfrm>
            <a:off x="287929" y="4026428"/>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Tree>
    <p:extLst>
      <p:ext uri="{BB962C8B-B14F-4D97-AF65-F5344CB8AC3E}">
        <p14:creationId xmlns:p14="http://schemas.microsoft.com/office/powerpoint/2010/main" val="3725450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0_Title Full Logo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12"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242829" y="2816352"/>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0" name="Subtitle 2"/>
          <p:cNvSpPr>
            <a:spLocks noGrp="1"/>
          </p:cNvSpPr>
          <p:nvPr>
            <p:ph type="subTitle" idx="1" hasCustomPrompt="1"/>
          </p:nvPr>
        </p:nvSpPr>
        <p:spPr>
          <a:xfrm>
            <a:off x="287929" y="4181856"/>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365176" y="1897566"/>
            <a:ext cx="950062" cy="449007"/>
          </a:xfrm>
          <a:prstGeom prst="rect">
            <a:avLst/>
          </a:prstGeom>
        </p:spPr>
      </p:pic>
    </p:spTree>
    <p:extLst>
      <p:ext uri="{BB962C8B-B14F-4D97-AF65-F5344CB8AC3E}">
        <p14:creationId xmlns:p14="http://schemas.microsoft.com/office/powerpoint/2010/main" val="3617745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9141291" cy="6855968"/>
          </a:xfrm>
          <a:prstGeom prst="rect">
            <a:avLst/>
          </a:prstGeom>
        </p:spPr>
      </p:pic>
      <p:pic>
        <p:nvPicPr>
          <p:cNvPr id="10" name="Picture 9" descr="Purpl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5" name="Text Placeholder 2"/>
          <p:cNvSpPr>
            <a:spLocks noGrp="1"/>
          </p:cNvSpPr>
          <p:nvPr>
            <p:ph type="body" idx="17"/>
          </p:nvPr>
        </p:nvSpPr>
        <p:spPr>
          <a:xfrm>
            <a:off x="292170"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4"/>
          <p:cNvSpPr>
            <a:spLocks noGrp="1"/>
          </p:cNvSpPr>
          <p:nvPr>
            <p:ph type="ctrTitle"/>
          </p:nvPr>
        </p:nvSpPr>
        <p:spPr>
          <a:xfrm>
            <a:off x="296538" y="649320"/>
            <a:ext cx="7880978" cy="865613"/>
          </a:xfrm>
        </p:spPr>
        <p:txBody>
          <a:bodyPr/>
          <a:lstStyle>
            <a:lvl1pPr>
              <a:defRPr b="1"/>
            </a:lvl1pPr>
          </a:lstStyle>
          <a:p>
            <a:r>
              <a:rPr lang="en-US" sz="4200" dirty="0"/>
              <a:t>Headline goes here</a:t>
            </a:r>
          </a:p>
        </p:txBody>
      </p:sp>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
        <p:nvSpPr>
          <p:cNvPr id="8"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402370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_Titl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0032"/>
          </a:xfrm>
          <a:prstGeom prst="rect">
            <a:avLst/>
          </a:prstGeom>
        </p:spPr>
      </p:pic>
      <p:sp>
        <p:nvSpPr>
          <p:cNvPr id="3" name="Subtitle 2"/>
          <p:cNvSpPr>
            <a:spLocks noGrp="1"/>
          </p:cNvSpPr>
          <p:nvPr>
            <p:ph type="subTitle" idx="1" hasCustomPrompt="1"/>
          </p:nvPr>
        </p:nvSpPr>
        <p:spPr>
          <a:xfrm>
            <a:off x="287929" y="4181856"/>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p:cNvSpPr>
            <a:spLocks noGrp="1"/>
          </p:cNvSpPr>
          <p:nvPr>
            <p:ph type="ctrTitle" hasCustomPrompt="1"/>
          </p:nvPr>
        </p:nvSpPr>
        <p:spPr>
          <a:xfrm>
            <a:off x="242829" y="2816352"/>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365176" y="1897566"/>
            <a:ext cx="950062" cy="449007"/>
          </a:xfrm>
          <a:prstGeom prst="rect">
            <a:avLst/>
          </a:prstGeom>
        </p:spPr>
      </p:pic>
      <p:sp>
        <p:nvSpPr>
          <p:cNvPr id="8"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071442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1_Title N-tab White">
    <p:spTree>
      <p:nvGrpSpPr>
        <p:cNvPr id="1" name=""/>
        <p:cNvGrpSpPr/>
        <p:nvPr/>
      </p:nvGrpSpPr>
      <p:grpSpPr>
        <a:xfrm>
          <a:off x="0" y="0"/>
          <a:ext cx="0" cy="0"/>
          <a:chOff x="0" y="0"/>
          <a:chExt cx="0" cy="0"/>
        </a:xfrm>
      </p:grpSpPr>
      <p:pic>
        <p:nvPicPr>
          <p:cNvPr id="8" name="Picture 7"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9"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4185340"/>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9551" y="1840337"/>
            <a:ext cx="378376" cy="505292"/>
          </a:xfrm>
          <a:prstGeom prst="rect">
            <a:avLst/>
          </a:prstGeom>
        </p:spPr>
      </p:pic>
    </p:spTree>
    <p:extLst>
      <p:ext uri="{BB962C8B-B14F-4D97-AF65-F5344CB8AC3E}">
        <p14:creationId xmlns:p14="http://schemas.microsoft.com/office/powerpoint/2010/main" val="339886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2_Title Full Logo White">
    <p:spTree>
      <p:nvGrpSpPr>
        <p:cNvPr id="1" name=""/>
        <p:cNvGrpSpPr/>
        <p:nvPr/>
      </p:nvGrpSpPr>
      <p:grpSpPr>
        <a:xfrm>
          <a:off x="0" y="0"/>
          <a:ext cx="0" cy="0"/>
          <a:chOff x="0" y="0"/>
          <a:chExt cx="0" cy="0"/>
        </a:xfrm>
      </p:grpSpPr>
      <p:pic>
        <p:nvPicPr>
          <p:cNvPr id="8" name="Picture 7"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32822" y="4233719"/>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850" y="1883126"/>
            <a:ext cx="975939" cy="461236"/>
          </a:xfrm>
          <a:prstGeom prst="rect">
            <a:avLst/>
          </a:prstGeom>
        </p:spPr>
      </p:pic>
    </p:spTree>
    <p:extLst>
      <p:ext uri="{BB962C8B-B14F-4D97-AF65-F5344CB8AC3E}">
        <p14:creationId xmlns:p14="http://schemas.microsoft.com/office/powerpoint/2010/main" val="1372137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472018"/>
            <a:ext cx="8165592" cy="571500"/>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987296"/>
            <a:ext cx="8165592" cy="4079875"/>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1"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16534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471311"/>
            <a:ext cx="8166672" cy="578556"/>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557088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770247"/>
            <a:ext cx="7876476" cy="251619"/>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688471"/>
            <a:ext cx="7882286" cy="3238755"/>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472282"/>
            <a:ext cx="8155940" cy="571500"/>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456426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Side-by-side">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755649"/>
            <a:ext cx="4087178" cy="177007"/>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711200" y="2562697"/>
            <a:ext cx="3970338" cy="3238755"/>
          </a:xfrm>
        </p:spPr>
        <p:txBody>
          <a:bodyPr wrap="none"/>
          <a:lstStyle>
            <a:lvl1pPr>
              <a:buFontTx/>
              <a:buNone/>
              <a:defRPr/>
            </a:lvl1pPr>
          </a:lstStyle>
          <a:p>
            <a:r>
              <a:rPr lang="en-US"/>
              <a:t>Click icon to add chart</a:t>
            </a:r>
            <a:endParaRPr lang="en-US" dirty="0"/>
          </a:p>
        </p:txBody>
      </p:sp>
      <p:sp>
        <p:nvSpPr>
          <p:cNvPr id="2" name="Title 1"/>
          <p:cNvSpPr>
            <a:spLocks noGrp="1"/>
          </p:cNvSpPr>
          <p:nvPr userDrawn="1">
            <p:ph type="title" hasCustomPrompt="1"/>
          </p:nvPr>
        </p:nvSpPr>
        <p:spPr>
          <a:xfrm>
            <a:off x="594360" y="472282"/>
            <a:ext cx="8155940" cy="571500"/>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2562697"/>
            <a:ext cx="3970338" cy="3238755"/>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755649"/>
            <a:ext cx="4087178" cy="177007"/>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1"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439127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2242693"/>
            <a:ext cx="7616952" cy="3462339"/>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472282"/>
            <a:ext cx="8155940" cy="571500"/>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841960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6"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756350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9_Quote Texture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10" name="Title 1"/>
          <p:cNvSpPr>
            <a:spLocks noGrp="1"/>
          </p:cNvSpPr>
          <p:nvPr>
            <p:ph type="title"/>
          </p:nvPr>
        </p:nvSpPr>
        <p:spPr>
          <a:xfrm>
            <a:off x="1979453" y="2650067"/>
            <a:ext cx="6978810" cy="585216"/>
          </a:xfrm>
        </p:spPr>
        <p:txBody>
          <a:bodyPr wrap="square" anchor="t">
            <a:normAutofit/>
          </a:bodyPr>
          <a:lstStyle>
            <a:lvl1pPr algn="l">
              <a:defRPr sz="3200" b="1" cap="all">
                <a:solidFill>
                  <a:schemeClr val="bg1"/>
                </a:solidFill>
              </a:defRPr>
            </a:lvl1pPr>
          </a:lstStyle>
          <a:p>
            <a:r>
              <a:rPr lang="en-US" dirty="0"/>
              <a:t>Click to edit Master title style</a:t>
            </a:r>
          </a:p>
        </p:txBody>
      </p:sp>
      <p:sp>
        <p:nvSpPr>
          <p:cNvPr id="11"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8"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238492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0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9141291" cy="6855968"/>
          </a:xfrm>
          <a:prstGeom prst="rect">
            <a:avLst/>
          </a:prstGeom>
        </p:spPr>
      </p:pic>
      <p:pic>
        <p:nvPicPr>
          <p:cNvPr id="8" name="Picture 7" descr="Purpl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1"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defRPr/>
            </a:pPr>
            <a:fld id="{0D7D805D-F6E5-43ED-9D8A-77676030D49C}" type="slidenum">
              <a:rPr lang="en-US" sz="900" kern="0">
                <a:solidFill>
                  <a:srgbClr val="FFFFFF"/>
                </a:solidFill>
              </a:rPr>
              <a:pPr algn="ctr">
                <a:defRPr/>
              </a:pPr>
              <a:t>‹nº›</a:t>
            </a:fld>
            <a:endParaRPr lang="en-US" sz="900" kern="0" dirty="0">
              <a:solidFill>
                <a:srgbClr val="FFFFFF"/>
              </a:solidFill>
            </a:endParaRPr>
          </a:p>
        </p:txBody>
      </p:sp>
      <p:sp>
        <p:nvSpPr>
          <p:cNvPr id="9" name="Title 1"/>
          <p:cNvSpPr>
            <a:spLocks noGrp="1"/>
          </p:cNvSpPr>
          <p:nvPr>
            <p:ph type="title"/>
          </p:nvPr>
        </p:nvSpPr>
        <p:spPr>
          <a:xfrm>
            <a:off x="335280" y="691496"/>
            <a:ext cx="8046720" cy="585216"/>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10"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28573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9141291" cy="6855968"/>
          </a:xfrm>
          <a:prstGeom prst="rect">
            <a:avLst/>
          </a:prstGeom>
        </p:spPr>
      </p:pic>
      <p:sp>
        <p:nvSpPr>
          <p:cNvPr id="5" name="Text Placeholder 2"/>
          <p:cNvSpPr>
            <a:spLocks noGrp="1"/>
          </p:cNvSpPr>
          <p:nvPr>
            <p:ph type="body" idx="17"/>
          </p:nvPr>
        </p:nvSpPr>
        <p:spPr>
          <a:xfrm>
            <a:off x="292170"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Blu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Title 4"/>
          <p:cNvSpPr>
            <a:spLocks noGrp="1"/>
          </p:cNvSpPr>
          <p:nvPr>
            <p:ph type="ctrTitle"/>
          </p:nvPr>
        </p:nvSpPr>
        <p:spPr>
          <a:xfrm>
            <a:off x="296538" y="649320"/>
            <a:ext cx="7880978" cy="865613"/>
          </a:xfrm>
        </p:spPr>
        <p:txBody>
          <a:bodyPr/>
          <a:lstStyle>
            <a:lvl1pPr>
              <a:defRPr b="1"/>
            </a:lvl1pPr>
          </a:lstStyle>
          <a:p>
            <a:r>
              <a:rPr lang="en-US" sz="4200" dirty="0"/>
              <a:t>Headline goes here</a:t>
            </a:r>
          </a:p>
        </p:txBody>
      </p:sp>
      <p:sp>
        <p:nvSpPr>
          <p:cNvPr id="11"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
        <p:nvSpPr>
          <p:cNvPr id="9"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3481616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_Divider White">
    <p:spTree>
      <p:nvGrpSpPr>
        <p:cNvPr id="1" name=""/>
        <p:cNvGrpSpPr/>
        <p:nvPr/>
      </p:nvGrpSpPr>
      <p:grpSpPr>
        <a:xfrm>
          <a:off x="0" y="0"/>
          <a:ext cx="0" cy="0"/>
          <a:chOff x="0" y="0"/>
          <a:chExt cx="0" cy="0"/>
        </a:xfrm>
      </p:grpSpPr>
      <p:pic>
        <p:nvPicPr>
          <p:cNvPr id="3" name="Picture 2" descr="Purpl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6" name="Title 1"/>
          <p:cNvSpPr>
            <a:spLocks noGrp="1"/>
          </p:cNvSpPr>
          <p:nvPr>
            <p:ph type="title"/>
          </p:nvPr>
        </p:nvSpPr>
        <p:spPr>
          <a:xfrm>
            <a:off x="304800" y="2752912"/>
            <a:ext cx="8046720" cy="585216"/>
          </a:xfrm>
        </p:spPr>
        <p:txBody>
          <a:bodyPr wrap="square" anchor="t">
            <a:noAutofit/>
          </a:bodyPr>
          <a:lstStyle>
            <a:lvl1pPr algn="l">
              <a:defRPr sz="5000" b="1" cap="all">
                <a:solidFill>
                  <a:srgbClr val="000000"/>
                </a:solidFill>
              </a:defRPr>
            </a:lvl1pPr>
          </a:lstStyle>
          <a:p>
            <a:r>
              <a:rPr lang="en-US" dirty="0"/>
              <a:t>Click to edit Master title style</a:t>
            </a:r>
          </a:p>
        </p:txBody>
      </p:sp>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2632404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2_Divider Texture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10" name="Title 1"/>
          <p:cNvSpPr>
            <a:spLocks noGrp="1"/>
          </p:cNvSpPr>
          <p:nvPr>
            <p:ph type="title"/>
          </p:nvPr>
        </p:nvSpPr>
        <p:spPr>
          <a:xfrm>
            <a:off x="304800" y="2752912"/>
            <a:ext cx="8046720" cy="585216"/>
          </a:xfrm>
        </p:spPr>
        <p:txBody>
          <a:bodyPr wrap="square" anchor="t">
            <a:noAutofit/>
          </a:bodyPr>
          <a:lstStyle>
            <a:lvl1pPr algn="l">
              <a:defRPr sz="5000" b="1" cap="all">
                <a:solidFill>
                  <a:srgbClr val="FFFFFF"/>
                </a:solidFill>
              </a:defRPr>
            </a:lvl1pPr>
          </a:lstStyle>
          <a:p>
            <a:r>
              <a:rPr lang="en-US" dirty="0"/>
              <a:t>Click to edit Master title style</a:t>
            </a:r>
          </a:p>
        </p:txBody>
      </p:sp>
      <p:sp>
        <p:nvSpPr>
          <p:cNvPr id="9"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8"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2199691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3_End Slide N-tab PURPLE">
    <p:spTree>
      <p:nvGrpSpPr>
        <p:cNvPr id="1" name=""/>
        <p:cNvGrpSpPr/>
        <p:nvPr/>
      </p:nvGrpSpPr>
      <p:grpSpPr>
        <a:xfrm>
          <a:off x="0" y="0"/>
          <a:ext cx="0" cy="0"/>
          <a:chOff x="0" y="0"/>
          <a:chExt cx="0" cy="0"/>
        </a:xfrm>
      </p:grpSpPr>
      <p:pic>
        <p:nvPicPr>
          <p:cNvPr id="6" name="Picture 5"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0" y="0"/>
            <a:ext cx="9141291" cy="6858000"/>
          </a:xfrm>
          <a:prstGeom prst="rect">
            <a:avLst/>
          </a:prstGeom>
        </p:spPr>
      </p:pic>
      <p:sp>
        <p:nvSpPr>
          <p:cNvPr id="8"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9616" y="2357257"/>
            <a:ext cx="1604768" cy="2143040"/>
          </a:xfrm>
          <a:prstGeom prst="rect">
            <a:avLst/>
          </a:prstGeom>
        </p:spPr>
      </p:pic>
    </p:spTree>
    <p:extLst>
      <p:ext uri="{BB962C8B-B14F-4D97-AF65-F5344CB8AC3E}">
        <p14:creationId xmlns:p14="http://schemas.microsoft.com/office/powerpoint/2010/main" val="2660757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4_End Slide Full Logo PURPLE">
    <p:spTree>
      <p:nvGrpSpPr>
        <p:cNvPr id="1" name=""/>
        <p:cNvGrpSpPr/>
        <p:nvPr/>
      </p:nvGrpSpPr>
      <p:grpSpPr>
        <a:xfrm>
          <a:off x="0" y="0"/>
          <a:ext cx="0" cy="0"/>
          <a:chOff x="0" y="0"/>
          <a:chExt cx="0" cy="0"/>
        </a:xfrm>
      </p:grpSpPr>
      <p:pic>
        <p:nvPicPr>
          <p:cNvPr id="8" name="Picture 7" descr="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5"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2360669"/>
            <a:ext cx="3736616" cy="1765952"/>
          </a:xfrm>
          <a:prstGeom prst="rect">
            <a:avLst/>
          </a:prstGeom>
        </p:spPr>
      </p:pic>
    </p:spTree>
    <p:extLst>
      <p:ext uri="{BB962C8B-B14F-4D97-AF65-F5344CB8AC3E}">
        <p14:creationId xmlns:p14="http://schemas.microsoft.com/office/powerpoint/2010/main" val="4214012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7_Title N-tab GREEN">
    <p:spTree>
      <p:nvGrpSpPr>
        <p:cNvPr id="1" name=""/>
        <p:cNvGrpSpPr/>
        <p:nvPr/>
      </p:nvGrpSpPr>
      <p:grpSpPr>
        <a:xfrm>
          <a:off x="0" y="0"/>
          <a:ext cx="0" cy="0"/>
          <a:chOff x="0" y="0"/>
          <a:chExt cx="0" cy="0"/>
        </a:xfrm>
      </p:grpSpPr>
      <p:pic>
        <p:nvPicPr>
          <p:cNvPr id="8" name="Picture 7"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10"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717800"/>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287929" y="4026428"/>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Tree>
    <p:extLst>
      <p:ext uri="{BB962C8B-B14F-4D97-AF65-F5344CB8AC3E}">
        <p14:creationId xmlns:p14="http://schemas.microsoft.com/office/powerpoint/2010/main" val="361217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8_Title Full Logo GREEN">
    <p:spTree>
      <p:nvGrpSpPr>
        <p:cNvPr id="1" name=""/>
        <p:cNvGrpSpPr/>
        <p:nvPr/>
      </p:nvGrpSpPr>
      <p:grpSpPr>
        <a:xfrm>
          <a:off x="0" y="0"/>
          <a:ext cx="0" cy="0"/>
          <a:chOff x="0" y="0"/>
          <a:chExt cx="0" cy="0"/>
        </a:xfrm>
      </p:grpSpPr>
      <p:pic>
        <p:nvPicPr>
          <p:cNvPr id="2" name="Picture 1"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4"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p:cNvSpPr>
            <a:spLocks noGrp="1"/>
          </p:cNvSpPr>
          <p:nvPr>
            <p:ph type="ctrTitle" hasCustomPrompt="1"/>
          </p:nvPr>
        </p:nvSpPr>
        <p:spPr>
          <a:xfrm>
            <a:off x="242829" y="2816352"/>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4181856"/>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365176" y="1897566"/>
            <a:ext cx="950062" cy="449007"/>
          </a:xfrm>
          <a:prstGeom prst="rect">
            <a:avLst/>
          </a:prstGeom>
        </p:spPr>
      </p:pic>
    </p:spTree>
    <p:extLst>
      <p:ext uri="{BB962C8B-B14F-4D97-AF65-F5344CB8AC3E}">
        <p14:creationId xmlns:p14="http://schemas.microsoft.com/office/powerpoint/2010/main" val="625497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9141291" cy="6855968"/>
          </a:xfrm>
          <a:prstGeom prst="rect">
            <a:avLst/>
          </a:prstGeom>
        </p:spPr>
      </p:pic>
      <p:sp>
        <p:nvSpPr>
          <p:cNvPr id="5" name="Text Placeholder 2"/>
          <p:cNvSpPr>
            <a:spLocks noGrp="1"/>
          </p:cNvSpPr>
          <p:nvPr>
            <p:ph type="body" idx="17"/>
          </p:nvPr>
        </p:nvSpPr>
        <p:spPr>
          <a:xfrm>
            <a:off x="292170"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Green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4" name="Title 4"/>
          <p:cNvSpPr>
            <a:spLocks noGrp="1"/>
          </p:cNvSpPr>
          <p:nvPr>
            <p:ph type="ctrTitle"/>
          </p:nvPr>
        </p:nvSpPr>
        <p:spPr>
          <a:xfrm>
            <a:off x="296538" y="649320"/>
            <a:ext cx="7880978" cy="865613"/>
          </a:xfrm>
        </p:spPr>
        <p:txBody>
          <a:bodyPr/>
          <a:lstStyle>
            <a:lvl1pPr>
              <a:defRPr b="1"/>
            </a:lvl1pPr>
          </a:lstStyle>
          <a:p>
            <a:r>
              <a:rPr lang="en-US" sz="4200" dirty="0"/>
              <a:t>Headline goes here</a:t>
            </a:r>
          </a:p>
        </p:txBody>
      </p:sp>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
        <p:nvSpPr>
          <p:cNvPr id="9"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2376876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9_Title N-tab White">
    <p:spTree>
      <p:nvGrpSpPr>
        <p:cNvPr id="1" name=""/>
        <p:cNvGrpSpPr/>
        <p:nvPr/>
      </p:nvGrpSpPr>
      <p:grpSpPr>
        <a:xfrm>
          <a:off x="0" y="0"/>
          <a:ext cx="0" cy="0"/>
          <a:chOff x="0" y="0"/>
          <a:chExt cx="0" cy="0"/>
        </a:xfrm>
      </p:grpSpPr>
      <p:pic>
        <p:nvPicPr>
          <p:cNvPr id="8" name="Picture 7"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9"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4185340"/>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9551" y="1840337"/>
            <a:ext cx="378376" cy="505292"/>
          </a:xfrm>
          <a:prstGeom prst="rect">
            <a:avLst/>
          </a:prstGeom>
        </p:spPr>
      </p:pic>
    </p:spTree>
    <p:extLst>
      <p:ext uri="{BB962C8B-B14F-4D97-AF65-F5344CB8AC3E}">
        <p14:creationId xmlns:p14="http://schemas.microsoft.com/office/powerpoint/2010/main" val="1077735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0_Title Full Logo White">
    <p:spTree>
      <p:nvGrpSpPr>
        <p:cNvPr id="1" name=""/>
        <p:cNvGrpSpPr/>
        <p:nvPr/>
      </p:nvGrpSpPr>
      <p:grpSpPr>
        <a:xfrm>
          <a:off x="0" y="0"/>
          <a:ext cx="0" cy="0"/>
          <a:chOff x="0" y="0"/>
          <a:chExt cx="0" cy="0"/>
        </a:xfrm>
      </p:grpSpPr>
      <p:pic>
        <p:nvPicPr>
          <p:cNvPr id="8" name="Picture 7"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69106" y="4185340"/>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850" y="1883126"/>
            <a:ext cx="975939" cy="461236"/>
          </a:xfrm>
          <a:prstGeom prst="rect">
            <a:avLst/>
          </a:prstGeom>
        </p:spPr>
      </p:pic>
    </p:spTree>
    <p:extLst>
      <p:ext uri="{BB962C8B-B14F-4D97-AF65-F5344CB8AC3E}">
        <p14:creationId xmlns:p14="http://schemas.microsoft.com/office/powerpoint/2010/main" val="1968713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472018"/>
            <a:ext cx="8165592" cy="571500"/>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987296"/>
            <a:ext cx="8165592" cy="4079875"/>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76732" cy="6858000"/>
          </a:xfrm>
          <a:prstGeom prst="rect">
            <a:avLst/>
          </a:prstGeom>
        </p:spPr>
      </p:pic>
      <p:sp>
        <p:nvSpPr>
          <p:cNvPr id="10"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89311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03_Title N-tab White">
    <p:spTree>
      <p:nvGrpSpPr>
        <p:cNvPr id="1" name=""/>
        <p:cNvGrpSpPr/>
        <p:nvPr/>
      </p:nvGrpSpPr>
      <p:grpSpPr>
        <a:xfrm>
          <a:off x="0" y="0"/>
          <a:ext cx="0" cy="0"/>
          <a:chOff x="0" y="0"/>
          <a:chExt cx="0" cy="0"/>
        </a:xfrm>
      </p:grpSpPr>
      <p:pic>
        <p:nvPicPr>
          <p:cNvPr id="10" name="Picture 9" descr="Blu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9"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4185340"/>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9551" y="1840337"/>
            <a:ext cx="378376" cy="505292"/>
          </a:xfrm>
          <a:prstGeom prst="rect">
            <a:avLst/>
          </a:prstGeom>
        </p:spPr>
      </p:pic>
      <p:sp>
        <p:nvSpPr>
          <p:cNvPr id="8"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871489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471311"/>
            <a:ext cx="8166672" cy="578556"/>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76732" cy="6858000"/>
          </a:xfrm>
          <a:prstGeom prst="rect">
            <a:avLst/>
          </a:prstGeom>
        </p:spPr>
      </p:pic>
      <p:sp>
        <p:nvSpPr>
          <p:cNvPr id="8"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760567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3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770247"/>
            <a:ext cx="7876476" cy="251619"/>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688471"/>
            <a:ext cx="7882286" cy="3238755"/>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472282"/>
            <a:ext cx="8155940" cy="571500"/>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76732" cy="6858000"/>
          </a:xfrm>
          <a:prstGeom prst="rect">
            <a:avLst/>
          </a:prstGeom>
        </p:spPr>
      </p:pic>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2215507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4_Side-by-side">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755649"/>
            <a:ext cx="4087178" cy="177007"/>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711200" y="2562697"/>
            <a:ext cx="3970338" cy="3238755"/>
          </a:xfrm>
        </p:spPr>
        <p:txBody>
          <a:bodyPr wrap="none"/>
          <a:lstStyle>
            <a:lvl1pPr>
              <a:buFontTx/>
              <a:buNone/>
              <a:defRPr/>
            </a:lvl1pPr>
          </a:lstStyle>
          <a:p>
            <a:r>
              <a:rPr lang="en-US"/>
              <a:t>Click icon to add chart</a:t>
            </a:r>
            <a:endParaRPr lang="en-US" dirty="0"/>
          </a:p>
        </p:txBody>
      </p:sp>
      <p:sp>
        <p:nvSpPr>
          <p:cNvPr id="2" name="Title 1"/>
          <p:cNvSpPr>
            <a:spLocks noGrp="1"/>
          </p:cNvSpPr>
          <p:nvPr userDrawn="1">
            <p:ph type="title" hasCustomPrompt="1"/>
          </p:nvPr>
        </p:nvSpPr>
        <p:spPr>
          <a:xfrm>
            <a:off x="594360" y="472282"/>
            <a:ext cx="8155940" cy="571500"/>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2562697"/>
            <a:ext cx="3970338" cy="3238755"/>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755649"/>
            <a:ext cx="4087178" cy="177007"/>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76732" cy="6858000"/>
          </a:xfrm>
          <a:prstGeom prst="rect">
            <a:avLst/>
          </a:prstGeom>
        </p:spPr>
      </p:pic>
      <p:sp>
        <p:nvSpPr>
          <p:cNvPr id="12"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462134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5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2242693"/>
            <a:ext cx="7616952" cy="3462339"/>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472282"/>
            <a:ext cx="8155940" cy="571500"/>
          </a:xfrm>
        </p:spPr>
        <p:txBody>
          <a:bodyPr wrap="square"/>
          <a:lstStyle>
            <a:lvl1pPr>
              <a:defRPr sz="2400"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76732" cy="6858000"/>
          </a:xfrm>
          <a:prstGeom prst="rect">
            <a:avLst/>
          </a:prstGeom>
        </p:spPr>
      </p:pic>
      <p:sp>
        <p:nvSpPr>
          <p:cNvPr id="8"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792091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6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76732" cy="6858000"/>
          </a:xfrm>
          <a:prstGeom prst="rect">
            <a:avLst/>
          </a:prstGeom>
        </p:spPr>
      </p:pic>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537928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7_Quote Texture GREEN">
    <p:spTree>
      <p:nvGrpSpPr>
        <p:cNvPr id="1" name=""/>
        <p:cNvGrpSpPr/>
        <p:nvPr/>
      </p:nvGrpSpPr>
      <p:grpSpPr>
        <a:xfrm>
          <a:off x="0" y="0"/>
          <a:ext cx="0" cy="0"/>
          <a:chOff x="0" y="0"/>
          <a:chExt cx="0" cy="0"/>
        </a:xfrm>
      </p:grpSpPr>
      <p:pic>
        <p:nvPicPr>
          <p:cNvPr id="2" name="Picture 1"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3200" b="1" cap="all">
                <a:solidFill>
                  <a:schemeClr val="bg1"/>
                </a:solidFill>
              </a:defRPr>
            </a:lvl1pPr>
          </a:lstStyle>
          <a:p>
            <a:r>
              <a:rPr lang="en-US" dirty="0"/>
              <a:t>Click to edit Master title style</a:t>
            </a:r>
          </a:p>
        </p:txBody>
      </p:sp>
      <p:sp>
        <p:nvSpPr>
          <p:cNvPr id="4"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9"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2430136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8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9141291" cy="6855968"/>
          </a:xfrm>
          <a:prstGeom prst="rect">
            <a:avLst/>
          </a:prstGeom>
        </p:spPr>
      </p:pic>
      <p:pic>
        <p:nvPicPr>
          <p:cNvPr id="8" name="Picture 7" descr="Green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16"/>
            <a:ext cx="176732" cy="6858000"/>
          </a:xfrm>
          <a:prstGeom prst="rect">
            <a:avLst/>
          </a:prstGeom>
        </p:spPr>
      </p:pic>
      <p:sp>
        <p:nvSpPr>
          <p:cNvPr id="11"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defRPr/>
            </a:pPr>
            <a:fld id="{0D7D805D-F6E5-43ED-9D8A-77676030D49C}" type="slidenum">
              <a:rPr lang="en-US" sz="900" kern="0">
                <a:solidFill>
                  <a:srgbClr val="FFFFFF"/>
                </a:solidFill>
              </a:rPr>
              <a:pPr algn="ctr">
                <a:defRPr/>
              </a:pPr>
              <a:t>‹nº›</a:t>
            </a:fld>
            <a:endParaRPr lang="en-US" sz="900" kern="0" dirty="0">
              <a:solidFill>
                <a:srgbClr val="FFFFFF"/>
              </a:solidFill>
            </a:endParaRPr>
          </a:p>
        </p:txBody>
      </p:sp>
      <p:sp>
        <p:nvSpPr>
          <p:cNvPr id="10" name="Title 1"/>
          <p:cNvSpPr>
            <a:spLocks noGrp="1"/>
          </p:cNvSpPr>
          <p:nvPr>
            <p:ph type="title"/>
          </p:nvPr>
        </p:nvSpPr>
        <p:spPr>
          <a:xfrm>
            <a:off x="335280" y="691496"/>
            <a:ext cx="8046720" cy="585216"/>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433200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9_Divider White">
    <p:spTree>
      <p:nvGrpSpPr>
        <p:cNvPr id="1" name=""/>
        <p:cNvGrpSpPr/>
        <p:nvPr/>
      </p:nvGrpSpPr>
      <p:grpSpPr>
        <a:xfrm>
          <a:off x="0" y="0"/>
          <a:ext cx="0" cy="0"/>
          <a:chOff x="0" y="0"/>
          <a:chExt cx="0" cy="0"/>
        </a:xfrm>
      </p:grpSpPr>
      <p:pic>
        <p:nvPicPr>
          <p:cNvPr id="3" name="Picture 2" descr="Green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76732" cy="6858000"/>
          </a:xfrm>
          <a:prstGeom prst="rect">
            <a:avLst/>
          </a:prstGeom>
        </p:spPr>
      </p:pic>
      <p:sp>
        <p:nvSpPr>
          <p:cNvPr id="6" name="Title 1"/>
          <p:cNvSpPr>
            <a:spLocks noGrp="1"/>
          </p:cNvSpPr>
          <p:nvPr>
            <p:ph type="title"/>
          </p:nvPr>
        </p:nvSpPr>
        <p:spPr>
          <a:xfrm>
            <a:off x="304800" y="2752912"/>
            <a:ext cx="8046720" cy="585216"/>
          </a:xfrm>
        </p:spPr>
        <p:txBody>
          <a:bodyPr wrap="square" anchor="t">
            <a:noAutofit/>
          </a:bodyPr>
          <a:lstStyle>
            <a:lvl1pPr algn="l">
              <a:defRPr sz="5000" b="1" cap="all">
                <a:solidFill>
                  <a:srgbClr val="000000"/>
                </a:solidFill>
              </a:defRPr>
            </a:lvl1pPr>
          </a:lstStyle>
          <a:p>
            <a:r>
              <a:rPr lang="en-US" dirty="0"/>
              <a:t>Click to edit Master title style</a:t>
            </a:r>
          </a:p>
        </p:txBody>
      </p:sp>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984275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50_Divider Texture GREEN">
    <p:spTree>
      <p:nvGrpSpPr>
        <p:cNvPr id="1" name=""/>
        <p:cNvGrpSpPr/>
        <p:nvPr/>
      </p:nvGrpSpPr>
      <p:grpSpPr>
        <a:xfrm>
          <a:off x="0" y="0"/>
          <a:ext cx="0" cy="0"/>
          <a:chOff x="0" y="0"/>
          <a:chExt cx="0" cy="0"/>
        </a:xfrm>
      </p:grpSpPr>
      <p:pic>
        <p:nvPicPr>
          <p:cNvPr id="2" name="Picture 1"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0" y="0"/>
            <a:ext cx="9141291" cy="6858000"/>
          </a:xfrm>
          <a:prstGeom prst="rect">
            <a:avLst/>
          </a:prstGeom>
        </p:spPr>
      </p:pic>
      <p:sp>
        <p:nvSpPr>
          <p:cNvPr id="6" name="Title 1"/>
          <p:cNvSpPr>
            <a:spLocks noGrp="1"/>
          </p:cNvSpPr>
          <p:nvPr>
            <p:ph type="title"/>
          </p:nvPr>
        </p:nvSpPr>
        <p:spPr>
          <a:xfrm>
            <a:off x="304800" y="2752912"/>
            <a:ext cx="8046720" cy="585216"/>
          </a:xfrm>
        </p:spPr>
        <p:txBody>
          <a:bodyPr wrap="square" anchor="t">
            <a:noAutofit/>
          </a:bodyPr>
          <a:lstStyle>
            <a:lvl1pPr algn="l">
              <a:defRPr sz="5000" b="1" cap="all">
                <a:solidFill>
                  <a:srgbClr val="FFFFFF"/>
                </a:solidFill>
              </a:defRPr>
            </a:lvl1pPr>
          </a:lstStyle>
          <a:p>
            <a:r>
              <a:rPr lang="en-US" dirty="0"/>
              <a:t>Click to edit Master title style</a:t>
            </a:r>
          </a:p>
        </p:txBody>
      </p:sp>
      <p:sp>
        <p:nvSpPr>
          <p:cNvPr id="7"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9"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2862608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1_End Slide N-tab GREEN">
    <p:spTree>
      <p:nvGrpSpPr>
        <p:cNvPr id="1" name=""/>
        <p:cNvGrpSpPr/>
        <p:nvPr/>
      </p:nvGrpSpPr>
      <p:grpSpPr>
        <a:xfrm>
          <a:off x="0" y="0"/>
          <a:ext cx="0" cy="0"/>
          <a:chOff x="0" y="0"/>
          <a:chExt cx="0" cy="0"/>
        </a:xfrm>
      </p:grpSpPr>
      <p:pic>
        <p:nvPicPr>
          <p:cNvPr id="6" name="Picture 5"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8"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9616" y="2357257"/>
            <a:ext cx="1604768" cy="2143040"/>
          </a:xfrm>
          <a:prstGeom prst="rect">
            <a:avLst/>
          </a:prstGeom>
        </p:spPr>
      </p:pic>
    </p:spTree>
    <p:extLst>
      <p:ext uri="{BB962C8B-B14F-4D97-AF65-F5344CB8AC3E}">
        <p14:creationId xmlns:p14="http://schemas.microsoft.com/office/powerpoint/2010/main" val="11359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04_Title Full Logo White">
    <p:spTree>
      <p:nvGrpSpPr>
        <p:cNvPr id="1" name=""/>
        <p:cNvGrpSpPr/>
        <p:nvPr/>
      </p:nvGrpSpPr>
      <p:grpSpPr>
        <a:xfrm>
          <a:off x="0" y="0"/>
          <a:ext cx="0" cy="0"/>
          <a:chOff x="0" y="0"/>
          <a:chExt cx="0" cy="0"/>
        </a:xfrm>
      </p:grpSpPr>
      <p:pic>
        <p:nvPicPr>
          <p:cNvPr id="12" name="Picture 11" descr="Blu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69106" y="4185340"/>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850" y="1883126"/>
            <a:ext cx="975939" cy="461236"/>
          </a:xfrm>
          <a:prstGeom prst="rect">
            <a:avLst/>
          </a:prstGeom>
        </p:spPr>
      </p:pic>
      <p:sp>
        <p:nvSpPr>
          <p:cNvPr id="8"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3210093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52_End Slide Full Logo GREEN">
    <p:spTree>
      <p:nvGrpSpPr>
        <p:cNvPr id="1" name=""/>
        <p:cNvGrpSpPr/>
        <p:nvPr/>
      </p:nvGrpSpPr>
      <p:grpSpPr>
        <a:xfrm>
          <a:off x="0" y="0"/>
          <a:ext cx="0" cy="0"/>
          <a:chOff x="0" y="0"/>
          <a:chExt cx="0" cy="0"/>
        </a:xfrm>
      </p:grpSpPr>
      <p:pic>
        <p:nvPicPr>
          <p:cNvPr id="8" name="Picture 7" descr="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5"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2360669"/>
            <a:ext cx="3736616" cy="1765952"/>
          </a:xfrm>
          <a:prstGeom prst="rect">
            <a:avLst/>
          </a:prstGeom>
        </p:spPr>
      </p:pic>
    </p:spTree>
    <p:extLst>
      <p:ext uri="{BB962C8B-B14F-4D97-AF65-F5344CB8AC3E}">
        <p14:creationId xmlns:p14="http://schemas.microsoft.com/office/powerpoint/2010/main" val="2744365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5_Title N-tab GOLD">
    <p:spTree>
      <p:nvGrpSpPr>
        <p:cNvPr id="1" name=""/>
        <p:cNvGrpSpPr/>
        <p:nvPr/>
      </p:nvGrpSpPr>
      <p:grpSpPr>
        <a:xfrm>
          <a:off x="0" y="0"/>
          <a:ext cx="0" cy="0"/>
          <a:chOff x="0" y="0"/>
          <a:chExt cx="0" cy="0"/>
        </a:xfrm>
      </p:grpSpPr>
      <p:pic>
        <p:nvPicPr>
          <p:cNvPr id="14" name="Picture 13"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16"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
          <p:cNvSpPr>
            <a:spLocks noGrp="1"/>
          </p:cNvSpPr>
          <p:nvPr>
            <p:ph type="ctrTitle" hasCustomPrompt="1"/>
          </p:nvPr>
        </p:nvSpPr>
        <p:spPr>
          <a:xfrm>
            <a:off x="242829" y="2717800"/>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4026428"/>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0" name="Pictur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Tree>
    <p:extLst>
      <p:ext uri="{BB962C8B-B14F-4D97-AF65-F5344CB8AC3E}">
        <p14:creationId xmlns:p14="http://schemas.microsoft.com/office/powerpoint/2010/main" val="1543628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6_Title Full Logo GOLD">
    <p:spTree>
      <p:nvGrpSpPr>
        <p:cNvPr id="1" name=""/>
        <p:cNvGrpSpPr/>
        <p:nvPr/>
      </p:nvGrpSpPr>
      <p:grpSpPr>
        <a:xfrm>
          <a:off x="0" y="0"/>
          <a:ext cx="0" cy="0"/>
          <a:chOff x="0" y="0"/>
          <a:chExt cx="0" cy="0"/>
        </a:xfrm>
      </p:grpSpPr>
      <p:pic>
        <p:nvPicPr>
          <p:cNvPr id="2" name="Picture 1"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4"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p:cNvSpPr>
            <a:spLocks noGrp="1"/>
          </p:cNvSpPr>
          <p:nvPr>
            <p:ph type="ctrTitle" hasCustomPrompt="1"/>
          </p:nvPr>
        </p:nvSpPr>
        <p:spPr>
          <a:xfrm>
            <a:off x="242829" y="2816352"/>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4181856"/>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365176" y="1897566"/>
            <a:ext cx="950062" cy="449007"/>
          </a:xfrm>
          <a:prstGeom prst="rect">
            <a:avLst/>
          </a:prstGeom>
        </p:spPr>
      </p:pic>
    </p:spTree>
    <p:extLst>
      <p:ext uri="{BB962C8B-B14F-4D97-AF65-F5344CB8AC3E}">
        <p14:creationId xmlns:p14="http://schemas.microsoft.com/office/powerpoint/2010/main" val="2585948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9141291" cy="6855968"/>
          </a:xfrm>
          <a:prstGeom prst="rect">
            <a:avLst/>
          </a:prstGeom>
        </p:spPr>
      </p:pic>
      <p:sp>
        <p:nvSpPr>
          <p:cNvPr id="5" name="Text Placeholder 2"/>
          <p:cNvSpPr>
            <a:spLocks noGrp="1"/>
          </p:cNvSpPr>
          <p:nvPr>
            <p:ph type="body" idx="17"/>
          </p:nvPr>
        </p:nvSpPr>
        <p:spPr>
          <a:xfrm>
            <a:off x="292170"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Orang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4" name="Title 4"/>
          <p:cNvSpPr>
            <a:spLocks noGrp="1"/>
          </p:cNvSpPr>
          <p:nvPr>
            <p:ph type="ctrTitle"/>
          </p:nvPr>
        </p:nvSpPr>
        <p:spPr>
          <a:xfrm>
            <a:off x="296538" y="649320"/>
            <a:ext cx="7880978" cy="865613"/>
          </a:xfrm>
        </p:spPr>
        <p:txBody>
          <a:bodyPr/>
          <a:lstStyle>
            <a:lvl1pPr>
              <a:defRPr b="1"/>
            </a:lvl1pPr>
          </a:lstStyle>
          <a:p>
            <a:r>
              <a:rPr lang="en-US" sz="4200" dirty="0"/>
              <a:t>Headline goes here</a:t>
            </a:r>
          </a:p>
        </p:txBody>
      </p:sp>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
        <p:nvSpPr>
          <p:cNvPr id="8"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72042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57_Title N-tab White">
    <p:spTree>
      <p:nvGrpSpPr>
        <p:cNvPr id="1" name=""/>
        <p:cNvGrpSpPr/>
        <p:nvPr/>
      </p:nvGrpSpPr>
      <p:grpSpPr>
        <a:xfrm>
          <a:off x="0" y="0"/>
          <a:ext cx="0" cy="0"/>
          <a:chOff x="0" y="0"/>
          <a:chExt cx="0" cy="0"/>
        </a:xfrm>
      </p:grpSpPr>
      <p:pic>
        <p:nvPicPr>
          <p:cNvPr id="8" name="Picture 7"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9"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4185340"/>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9551" y="1840337"/>
            <a:ext cx="378376" cy="505292"/>
          </a:xfrm>
          <a:prstGeom prst="rect">
            <a:avLst/>
          </a:prstGeom>
        </p:spPr>
      </p:pic>
    </p:spTree>
    <p:extLst>
      <p:ext uri="{BB962C8B-B14F-4D97-AF65-F5344CB8AC3E}">
        <p14:creationId xmlns:p14="http://schemas.microsoft.com/office/powerpoint/2010/main" val="623378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58_Title Full Logo White">
    <p:spTree>
      <p:nvGrpSpPr>
        <p:cNvPr id="1" name=""/>
        <p:cNvGrpSpPr/>
        <p:nvPr/>
      </p:nvGrpSpPr>
      <p:grpSpPr>
        <a:xfrm>
          <a:off x="0" y="0"/>
          <a:ext cx="0" cy="0"/>
          <a:chOff x="0" y="0"/>
          <a:chExt cx="0" cy="0"/>
        </a:xfrm>
      </p:grpSpPr>
      <p:pic>
        <p:nvPicPr>
          <p:cNvPr id="8" name="Picture 7"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296538" y="4136961"/>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5729461"/>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850" y="1883126"/>
            <a:ext cx="975939" cy="461236"/>
          </a:xfrm>
          <a:prstGeom prst="rect">
            <a:avLst/>
          </a:prstGeom>
        </p:spPr>
      </p:pic>
    </p:spTree>
    <p:extLst>
      <p:ext uri="{BB962C8B-B14F-4D97-AF65-F5344CB8AC3E}">
        <p14:creationId xmlns:p14="http://schemas.microsoft.com/office/powerpoint/2010/main" val="1751562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9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472018"/>
            <a:ext cx="8165592" cy="571500"/>
          </a:xfrm>
        </p:spPr>
        <p:txBody>
          <a:bodyPr>
            <a:noAutofit/>
          </a:bodyPr>
          <a:lstStyle>
            <a:lvl1pPr>
              <a:defRPr sz="2400"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987296"/>
            <a:ext cx="8165592" cy="4079875"/>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1"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610953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471311"/>
            <a:ext cx="8166672" cy="578556"/>
          </a:xfrm>
        </p:spPr>
        <p:txBody>
          <a:bodyPr wrap="square">
            <a:noAutofit/>
          </a:bodyPr>
          <a:lstStyle>
            <a:lvl1pPr>
              <a:defRPr sz="2400"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8"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826844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1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770247"/>
            <a:ext cx="7876476" cy="251619"/>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688471"/>
            <a:ext cx="7882286" cy="3238755"/>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472282"/>
            <a:ext cx="8155940" cy="571500"/>
          </a:xfrm>
        </p:spPr>
        <p:txBody>
          <a:bodyPr wrap="square"/>
          <a:lstStyle>
            <a:lvl1pPr>
              <a:defRPr sz="2400"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779212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2_Side-by-side">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755649"/>
            <a:ext cx="4087178" cy="177007"/>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711200" y="2562697"/>
            <a:ext cx="3970338" cy="3238755"/>
          </a:xfrm>
        </p:spPr>
        <p:txBody>
          <a:bodyPr wrap="none"/>
          <a:lstStyle>
            <a:lvl1pPr>
              <a:buFontTx/>
              <a:buNone/>
              <a:defRPr/>
            </a:lvl1pPr>
          </a:lstStyle>
          <a:p>
            <a:r>
              <a:rPr lang="en-US"/>
              <a:t>Click icon to add chart</a:t>
            </a:r>
            <a:endParaRPr lang="en-US" dirty="0"/>
          </a:p>
        </p:txBody>
      </p:sp>
      <p:sp>
        <p:nvSpPr>
          <p:cNvPr id="2" name="Title 1"/>
          <p:cNvSpPr>
            <a:spLocks noGrp="1"/>
          </p:cNvSpPr>
          <p:nvPr userDrawn="1">
            <p:ph type="title" hasCustomPrompt="1"/>
          </p:nvPr>
        </p:nvSpPr>
        <p:spPr>
          <a:xfrm>
            <a:off x="594360" y="472282"/>
            <a:ext cx="8155940" cy="571500"/>
          </a:xfrm>
        </p:spPr>
        <p:txBody>
          <a:bodyPr wrap="square"/>
          <a:lstStyle>
            <a:lvl1pPr>
              <a:defRPr sz="2400" b="1" baseline="0"/>
            </a:lvl1pPr>
          </a:lstStyle>
          <a:p>
            <a:r>
              <a:rPr lang="en-US" dirty="0"/>
              <a:t>CLICK TO EDIT MASTER TITLE STYLE24</a:t>
            </a:r>
          </a:p>
        </p:txBody>
      </p:sp>
      <p:sp>
        <p:nvSpPr>
          <p:cNvPr id="16" name="Text Placeholder 2"/>
          <p:cNvSpPr>
            <a:spLocks noGrp="1"/>
          </p:cNvSpPr>
          <p:nvPr userDrawn="1">
            <p:ph type="body" idx="13"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2562697"/>
            <a:ext cx="3970338" cy="3238755"/>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755649"/>
            <a:ext cx="4087178" cy="177007"/>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2"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52143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472018"/>
            <a:ext cx="8165592" cy="571500"/>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987296"/>
            <a:ext cx="8165592" cy="4079875"/>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060708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3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2242693"/>
            <a:ext cx="7616952" cy="3462339"/>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472282"/>
            <a:ext cx="8155940" cy="571500"/>
          </a:xfrm>
        </p:spPr>
        <p:txBody>
          <a:bodyPr wrap="square"/>
          <a:lstStyle>
            <a:lvl1pPr>
              <a:defRPr sz="2400"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8"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013088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4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165008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65_Quote Texture GOLD">
    <p:spTree>
      <p:nvGrpSpPr>
        <p:cNvPr id="1" name=""/>
        <p:cNvGrpSpPr/>
        <p:nvPr/>
      </p:nvGrpSpPr>
      <p:grpSpPr>
        <a:xfrm>
          <a:off x="0" y="0"/>
          <a:ext cx="0" cy="0"/>
          <a:chOff x="0" y="0"/>
          <a:chExt cx="0" cy="0"/>
        </a:xfrm>
      </p:grpSpPr>
      <p:pic>
        <p:nvPicPr>
          <p:cNvPr id="2" name="Picture 1"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3200" b="1" cap="all">
                <a:solidFill>
                  <a:schemeClr val="bg1"/>
                </a:solidFill>
              </a:defRPr>
            </a:lvl1pPr>
          </a:lstStyle>
          <a:p>
            <a:r>
              <a:rPr lang="en-US" dirty="0"/>
              <a:t>Click to edit Master title style</a:t>
            </a:r>
          </a:p>
        </p:txBody>
      </p:sp>
      <p:sp>
        <p:nvSpPr>
          <p:cNvPr id="4"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9"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11303949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66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9141291" cy="6855968"/>
          </a:xfrm>
          <a:prstGeom prst="rect">
            <a:avLst/>
          </a:prstGeom>
        </p:spPr>
      </p:pic>
      <p:pic>
        <p:nvPicPr>
          <p:cNvPr id="8" name="Picture 7" descr="Orange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1"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defRPr/>
            </a:pPr>
            <a:fld id="{0D7D805D-F6E5-43ED-9D8A-77676030D49C}" type="slidenum">
              <a:rPr lang="en-US" sz="900" kern="0">
                <a:solidFill>
                  <a:srgbClr val="FFFFFF"/>
                </a:solidFill>
              </a:rPr>
              <a:pPr algn="ctr">
                <a:defRPr/>
              </a:pPr>
              <a:t>‹nº›</a:t>
            </a:fld>
            <a:endParaRPr lang="en-US" sz="900" kern="0" dirty="0">
              <a:solidFill>
                <a:srgbClr val="FFFFFF"/>
              </a:solidFill>
            </a:endParaRPr>
          </a:p>
        </p:txBody>
      </p:sp>
      <p:sp>
        <p:nvSpPr>
          <p:cNvPr id="9" name="Title 1"/>
          <p:cNvSpPr>
            <a:spLocks noGrp="1"/>
          </p:cNvSpPr>
          <p:nvPr>
            <p:ph type="title"/>
          </p:nvPr>
        </p:nvSpPr>
        <p:spPr>
          <a:xfrm>
            <a:off x="335280" y="691496"/>
            <a:ext cx="8046720" cy="585216"/>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10"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6819289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7_Divider White">
    <p:spTree>
      <p:nvGrpSpPr>
        <p:cNvPr id="1" name=""/>
        <p:cNvGrpSpPr/>
        <p:nvPr/>
      </p:nvGrpSpPr>
      <p:grpSpPr>
        <a:xfrm>
          <a:off x="0" y="0"/>
          <a:ext cx="0" cy="0"/>
          <a:chOff x="0" y="0"/>
          <a:chExt cx="0" cy="0"/>
        </a:xfrm>
      </p:grpSpPr>
      <p:pic>
        <p:nvPicPr>
          <p:cNvPr id="3" name="Picture 2" descr="Orange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6" name="Title 1"/>
          <p:cNvSpPr>
            <a:spLocks noGrp="1"/>
          </p:cNvSpPr>
          <p:nvPr>
            <p:ph type="title"/>
          </p:nvPr>
        </p:nvSpPr>
        <p:spPr>
          <a:xfrm>
            <a:off x="304800" y="2752912"/>
            <a:ext cx="8046720" cy="585216"/>
          </a:xfrm>
        </p:spPr>
        <p:txBody>
          <a:bodyPr wrap="square" anchor="t">
            <a:noAutofit/>
          </a:bodyPr>
          <a:lstStyle>
            <a:lvl1pPr algn="l">
              <a:defRPr sz="5000" b="1" cap="all">
                <a:solidFill>
                  <a:srgbClr val="000000"/>
                </a:solidFill>
              </a:defRPr>
            </a:lvl1pPr>
          </a:lstStyle>
          <a:p>
            <a:r>
              <a:rPr lang="en-US" dirty="0"/>
              <a:t>Click to edit Master title style</a:t>
            </a:r>
          </a:p>
        </p:txBody>
      </p:sp>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26942346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68_Divider Texture GOLD">
    <p:spTree>
      <p:nvGrpSpPr>
        <p:cNvPr id="1" name=""/>
        <p:cNvGrpSpPr/>
        <p:nvPr/>
      </p:nvGrpSpPr>
      <p:grpSpPr>
        <a:xfrm>
          <a:off x="0" y="0"/>
          <a:ext cx="0" cy="0"/>
          <a:chOff x="0" y="0"/>
          <a:chExt cx="0" cy="0"/>
        </a:xfrm>
      </p:grpSpPr>
      <p:pic>
        <p:nvPicPr>
          <p:cNvPr id="2" name="Picture 1"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6" name="Title 1"/>
          <p:cNvSpPr>
            <a:spLocks noGrp="1"/>
          </p:cNvSpPr>
          <p:nvPr>
            <p:ph type="title"/>
          </p:nvPr>
        </p:nvSpPr>
        <p:spPr>
          <a:xfrm>
            <a:off x="304800" y="2752912"/>
            <a:ext cx="8046720" cy="585216"/>
          </a:xfrm>
        </p:spPr>
        <p:txBody>
          <a:bodyPr wrap="square" anchor="t">
            <a:noAutofit/>
          </a:bodyPr>
          <a:lstStyle>
            <a:lvl1pPr algn="l">
              <a:defRPr sz="5000" b="1" cap="all">
                <a:solidFill>
                  <a:schemeClr val="bg1"/>
                </a:solidFill>
              </a:defRPr>
            </a:lvl1pPr>
          </a:lstStyle>
          <a:p>
            <a:r>
              <a:rPr lang="en-US" dirty="0"/>
              <a:t>Click to edit Master title style</a:t>
            </a:r>
          </a:p>
        </p:txBody>
      </p:sp>
      <p:sp>
        <p:nvSpPr>
          <p:cNvPr id="7"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9"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2665738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69_End Slide N-tab GOLD">
    <p:spTree>
      <p:nvGrpSpPr>
        <p:cNvPr id="1" name=""/>
        <p:cNvGrpSpPr/>
        <p:nvPr/>
      </p:nvGrpSpPr>
      <p:grpSpPr>
        <a:xfrm>
          <a:off x="0" y="0"/>
          <a:ext cx="0" cy="0"/>
          <a:chOff x="0" y="0"/>
          <a:chExt cx="0" cy="0"/>
        </a:xfrm>
      </p:grpSpPr>
      <p:pic>
        <p:nvPicPr>
          <p:cNvPr id="6" name="Picture 5"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8"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9616" y="2357257"/>
            <a:ext cx="1604768" cy="2143040"/>
          </a:xfrm>
          <a:prstGeom prst="rect">
            <a:avLst/>
          </a:prstGeom>
        </p:spPr>
      </p:pic>
    </p:spTree>
    <p:extLst>
      <p:ext uri="{BB962C8B-B14F-4D97-AF65-F5344CB8AC3E}">
        <p14:creationId xmlns:p14="http://schemas.microsoft.com/office/powerpoint/2010/main" val="18604685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70_End Slide Full Logo GOLD">
    <p:spTree>
      <p:nvGrpSpPr>
        <p:cNvPr id="1" name=""/>
        <p:cNvGrpSpPr/>
        <p:nvPr/>
      </p:nvGrpSpPr>
      <p:grpSpPr>
        <a:xfrm>
          <a:off x="0" y="0"/>
          <a:ext cx="0" cy="0"/>
          <a:chOff x="0" y="0"/>
          <a:chExt cx="0" cy="0"/>
        </a:xfrm>
      </p:grpSpPr>
      <p:pic>
        <p:nvPicPr>
          <p:cNvPr id="8" name="Picture 7" descr="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5"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2360669"/>
            <a:ext cx="3736616" cy="1765952"/>
          </a:xfrm>
          <a:prstGeom prst="rect">
            <a:avLst/>
          </a:prstGeom>
        </p:spPr>
      </p:pic>
    </p:spTree>
    <p:extLst>
      <p:ext uri="{BB962C8B-B14F-4D97-AF65-F5344CB8AC3E}">
        <p14:creationId xmlns:p14="http://schemas.microsoft.com/office/powerpoint/2010/main" val="3522957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73_Title N-tab RED">
    <p:spTree>
      <p:nvGrpSpPr>
        <p:cNvPr id="1" name=""/>
        <p:cNvGrpSpPr/>
        <p:nvPr/>
      </p:nvGrpSpPr>
      <p:grpSpPr>
        <a:xfrm>
          <a:off x="0" y="0"/>
          <a:ext cx="0" cy="0"/>
          <a:chOff x="0" y="0"/>
          <a:chExt cx="0" cy="0"/>
        </a:xfrm>
      </p:grpSpPr>
      <p:pic>
        <p:nvPicPr>
          <p:cNvPr id="14" name="Picture 13"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16"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
          <p:cNvSpPr>
            <a:spLocks noGrp="1"/>
          </p:cNvSpPr>
          <p:nvPr>
            <p:ph type="ctrTitle" hasCustomPrompt="1"/>
          </p:nvPr>
        </p:nvSpPr>
        <p:spPr>
          <a:xfrm>
            <a:off x="242829" y="2717800"/>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4026428"/>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0" name="Pictur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Tree>
    <p:extLst>
      <p:ext uri="{BB962C8B-B14F-4D97-AF65-F5344CB8AC3E}">
        <p14:creationId xmlns:p14="http://schemas.microsoft.com/office/powerpoint/2010/main" val="3068491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74_Title Full Logo RED">
    <p:spTree>
      <p:nvGrpSpPr>
        <p:cNvPr id="1" name=""/>
        <p:cNvGrpSpPr/>
        <p:nvPr/>
      </p:nvGrpSpPr>
      <p:grpSpPr>
        <a:xfrm>
          <a:off x="0" y="0"/>
          <a:ext cx="0" cy="0"/>
          <a:chOff x="0" y="0"/>
          <a:chExt cx="0" cy="0"/>
        </a:xfrm>
      </p:grpSpPr>
      <p:pic>
        <p:nvPicPr>
          <p:cNvPr id="2" name="Picture 1"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4" name="Text Placeholder 2"/>
          <p:cNvSpPr>
            <a:spLocks noGrp="1"/>
          </p:cNvSpPr>
          <p:nvPr>
            <p:ph type="body" idx="17"/>
          </p:nvPr>
        </p:nvSpPr>
        <p:spPr>
          <a:xfrm>
            <a:off x="247427" y="5627107"/>
            <a:ext cx="2891063" cy="697395"/>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p:cNvSpPr>
            <a:spLocks noGrp="1"/>
          </p:cNvSpPr>
          <p:nvPr>
            <p:ph type="ctrTitle" hasCustomPrompt="1"/>
          </p:nvPr>
        </p:nvSpPr>
        <p:spPr>
          <a:xfrm>
            <a:off x="242829" y="2816352"/>
            <a:ext cx="6919972" cy="131021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4181856"/>
            <a:ext cx="6919293" cy="66516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365176" y="1897566"/>
            <a:ext cx="950062" cy="449007"/>
          </a:xfrm>
          <a:prstGeom prst="rect">
            <a:avLst/>
          </a:prstGeom>
        </p:spPr>
      </p:pic>
    </p:spTree>
    <p:extLst>
      <p:ext uri="{BB962C8B-B14F-4D97-AF65-F5344CB8AC3E}">
        <p14:creationId xmlns:p14="http://schemas.microsoft.com/office/powerpoint/2010/main" val="379357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6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471311"/>
            <a:ext cx="8166672" cy="578556"/>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3157123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32"/>
            <a:ext cx="9141291" cy="6855968"/>
          </a:xfrm>
          <a:prstGeom prst="rect">
            <a:avLst/>
          </a:prstGeom>
        </p:spPr>
      </p:pic>
      <p:sp>
        <p:nvSpPr>
          <p:cNvPr id="5" name="Text Placeholder 2"/>
          <p:cNvSpPr>
            <a:spLocks noGrp="1"/>
          </p:cNvSpPr>
          <p:nvPr>
            <p:ph type="body" idx="17"/>
          </p:nvPr>
        </p:nvSpPr>
        <p:spPr>
          <a:xfrm>
            <a:off x="292170"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Red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4" name="Title 4"/>
          <p:cNvSpPr>
            <a:spLocks noGrp="1"/>
          </p:cNvSpPr>
          <p:nvPr>
            <p:ph type="ctrTitle"/>
          </p:nvPr>
        </p:nvSpPr>
        <p:spPr>
          <a:xfrm>
            <a:off x="296538" y="649320"/>
            <a:ext cx="7880978" cy="865613"/>
          </a:xfrm>
        </p:spPr>
        <p:txBody>
          <a:bodyPr/>
          <a:lstStyle>
            <a:lvl1pPr>
              <a:defRPr b="1"/>
            </a:lvl1pPr>
          </a:lstStyle>
          <a:p>
            <a:r>
              <a:rPr lang="en-US" sz="4200" dirty="0"/>
              <a:t>Headline goes here</a:t>
            </a:r>
          </a:p>
        </p:txBody>
      </p:sp>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
        <p:nvSpPr>
          <p:cNvPr id="9"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1063631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75_Title N-tab White">
    <p:spTree>
      <p:nvGrpSpPr>
        <p:cNvPr id="1" name=""/>
        <p:cNvGrpSpPr/>
        <p:nvPr/>
      </p:nvGrpSpPr>
      <p:grpSpPr>
        <a:xfrm>
          <a:off x="0" y="0"/>
          <a:ext cx="0" cy="0"/>
          <a:chOff x="0" y="0"/>
          <a:chExt cx="0" cy="0"/>
        </a:xfrm>
      </p:grpSpPr>
      <p:pic>
        <p:nvPicPr>
          <p:cNvPr id="8" name="Picture 7"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9"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4185340"/>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9551" y="1840337"/>
            <a:ext cx="378376" cy="505292"/>
          </a:xfrm>
          <a:prstGeom prst="rect">
            <a:avLst/>
          </a:prstGeom>
        </p:spPr>
      </p:pic>
    </p:spTree>
    <p:extLst>
      <p:ext uri="{BB962C8B-B14F-4D97-AF65-F5344CB8AC3E}">
        <p14:creationId xmlns:p14="http://schemas.microsoft.com/office/powerpoint/2010/main" val="5018288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76_Title Full Logo White">
    <p:spTree>
      <p:nvGrpSpPr>
        <p:cNvPr id="1" name=""/>
        <p:cNvGrpSpPr/>
        <p:nvPr/>
      </p:nvGrpSpPr>
      <p:grpSpPr>
        <a:xfrm>
          <a:off x="0" y="0"/>
          <a:ext cx="0" cy="0"/>
          <a:chOff x="0" y="0"/>
          <a:chExt cx="0" cy="0"/>
        </a:xfrm>
      </p:grpSpPr>
      <p:pic>
        <p:nvPicPr>
          <p:cNvPr id="8" name="Picture 7"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Title 1"/>
          <p:cNvSpPr>
            <a:spLocks noGrp="1"/>
          </p:cNvSpPr>
          <p:nvPr>
            <p:ph type="ctrTitle" hasCustomPrompt="1"/>
          </p:nvPr>
        </p:nvSpPr>
        <p:spPr>
          <a:xfrm>
            <a:off x="296538" y="2817733"/>
            <a:ext cx="7020154" cy="131021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69106" y="4185340"/>
            <a:ext cx="7020154" cy="569896"/>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5995544"/>
            <a:ext cx="2891063" cy="697395"/>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850" y="1883126"/>
            <a:ext cx="975939" cy="461236"/>
          </a:xfrm>
          <a:prstGeom prst="rect">
            <a:avLst/>
          </a:prstGeom>
        </p:spPr>
      </p:pic>
    </p:spTree>
    <p:extLst>
      <p:ext uri="{BB962C8B-B14F-4D97-AF65-F5344CB8AC3E}">
        <p14:creationId xmlns:p14="http://schemas.microsoft.com/office/powerpoint/2010/main" val="20926622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472018"/>
            <a:ext cx="8165592" cy="571500"/>
          </a:xfrm>
        </p:spPr>
        <p:txBody>
          <a:bodyPr>
            <a:noAutofit/>
          </a:bodyPr>
          <a:lstStyle>
            <a:lvl1pPr>
              <a:defRPr sz="2400"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987296"/>
            <a:ext cx="8165592" cy="4079875"/>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1"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26087617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8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471311"/>
            <a:ext cx="8166672" cy="578556"/>
          </a:xfrm>
        </p:spPr>
        <p:txBody>
          <a:bodyPr wrap="square">
            <a:noAutofit/>
          </a:bodyPr>
          <a:lstStyle>
            <a:lvl1pPr>
              <a:defRPr sz="2400"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1092201"/>
            <a:ext cx="8165592" cy="31511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310190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9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770247"/>
            <a:ext cx="7876476" cy="251619"/>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688471"/>
            <a:ext cx="7882286" cy="3238755"/>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472282"/>
            <a:ext cx="8155940" cy="571500"/>
          </a:xfrm>
        </p:spPr>
        <p:txBody>
          <a:bodyPr wrap="square"/>
          <a:lstStyle>
            <a:lvl1pPr>
              <a:defRPr sz="2400"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0"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8667746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0_Side-by-side">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755649"/>
            <a:ext cx="4087178" cy="177007"/>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711200" y="2562697"/>
            <a:ext cx="3970338" cy="3238755"/>
          </a:xfrm>
        </p:spPr>
        <p:txBody>
          <a:bodyPr wrap="none"/>
          <a:lstStyle>
            <a:lvl1pPr>
              <a:buFontTx/>
              <a:buNone/>
              <a:defRPr/>
            </a:lvl1pPr>
          </a:lstStyle>
          <a:p>
            <a:r>
              <a:rPr lang="en-US"/>
              <a:t>Click icon to add chart</a:t>
            </a:r>
            <a:endParaRPr lang="en-US" dirty="0"/>
          </a:p>
        </p:txBody>
      </p:sp>
      <p:sp>
        <p:nvSpPr>
          <p:cNvPr id="2" name="Title 1"/>
          <p:cNvSpPr>
            <a:spLocks noGrp="1"/>
          </p:cNvSpPr>
          <p:nvPr userDrawn="1">
            <p:ph type="title" hasCustomPrompt="1"/>
          </p:nvPr>
        </p:nvSpPr>
        <p:spPr>
          <a:xfrm>
            <a:off x="594360" y="472282"/>
            <a:ext cx="8155940" cy="571500"/>
          </a:xfrm>
        </p:spPr>
        <p:txBody>
          <a:bodyPr wrap="square"/>
          <a:lstStyle>
            <a:lvl1pPr>
              <a:defRPr sz="2400"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2562697"/>
            <a:ext cx="3970338" cy="3238755"/>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755649"/>
            <a:ext cx="4087178" cy="177007"/>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2"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26506251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1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2242693"/>
            <a:ext cx="7616952" cy="3462339"/>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472282"/>
            <a:ext cx="8155940" cy="571500"/>
          </a:xfrm>
        </p:spPr>
        <p:txBody>
          <a:bodyPr wrap="square"/>
          <a:lstStyle>
            <a:lvl1pPr>
              <a:defRPr sz="2400"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8"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24856967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2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3200" b="1" cap="all">
                <a:solidFill>
                  <a:schemeClr val="tx2"/>
                </a:solidFill>
              </a:defRPr>
            </a:lvl1pPr>
          </a:lstStyle>
          <a:p>
            <a:r>
              <a:rPr lang="en-US" dirty="0"/>
              <a:t>Click to edit Master title style</a:t>
            </a:r>
          </a:p>
        </p:txBody>
      </p:sp>
      <p:sp>
        <p:nvSpPr>
          <p:cNvPr id="10"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1542085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83_Quote Texture RED">
    <p:spTree>
      <p:nvGrpSpPr>
        <p:cNvPr id="1" name=""/>
        <p:cNvGrpSpPr/>
        <p:nvPr/>
      </p:nvGrpSpPr>
      <p:grpSpPr>
        <a:xfrm>
          <a:off x="0" y="0"/>
          <a:ext cx="0" cy="0"/>
          <a:chOff x="0" y="0"/>
          <a:chExt cx="0" cy="0"/>
        </a:xfrm>
      </p:grpSpPr>
      <p:pic>
        <p:nvPicPr>
          <p:cNvPr id="2" name="Picture 1"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3200" b="1" cap="all">
                <a:solidFill>
                  <a:schemeClr val="bg1"/>
                </a:solidFill>
              </a:defRPr>
            </a:lvl1pPr>
          </a:lstStyle>
          <a:p>
            <a:r>
              <a:rPr lang="en-US" dirty="0"/>
              <a:t>Click to edit Master title style</a:t>
            </a:r>
          </a:p>
        </p:txBody>
      </p:sp>
      <p:sp>
        <p:nvSpPr>
          <p:cNvPr id="4" name="Text Placeholder 5"/>
          <p:cNvSpPr>
            <a:spLocks noGrp="1"/>
          </p:cNvSpPr>
          <p:nvPr>
            <p:ph type="body" sz="quarter" idx="10" hasCustomPrompt="1"/>
          </p:nvPr>
        </p:nvSpPr>
        <p:spPr>
          <a:xfrm>
            <a:off x="1981200" y="4116320"/>
            <a:ext cx="6976872" cy="711200"/>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9"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114180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7_Chart">
    <p:spTree>
      <p:nvGrpSpPr>
        <p:cNvPr id="1" name=""/>
        <p:cNvGrpSpPr/>
        <p:nvPr/>
      </p:nvGrpSpPr>
      <p:grpSpPr>
        <a:xfrm>
          <a:off x="0" y="0"/>
          <a:ext cx="0" cy="0"/>
          <a:chOff x="0" y="0"/>
          <a:chExt cx="0" cy="0"/>
        </a:xfrm>
      </p:grpSpPr>
      <p:sp>
        <p:nvSpPr>
          <p:cNvPr id="7" name="Text Placeholder 2"/>
          <p:cNvSpPr>
            <a:spLocks noGrp="1"/>
          </p:cNvSpPr>
          <p:nvPr userDrawn="1">
            <p:ph type="body" idx="14"/>
          </p:nvPr>
        </p:nvSpPr>
        <p:spPr>
          <a:xfrm>
            <a:off x="594360" y="1770247"/>
            <a:ext cx="7876476" cy="251619"/>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1172" y="2688471"/>
            <a:ext cx="7882286" cy="3238755"/>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userDrawn="1">
            <p:ph type="title" hasCustomPrompt="1"/>
          </p:nvPr>
        </p:nvSpPr>
        <p:spPr>
          <a:xfrm>
            <a:off x="594360" y="472282"/>
            <a:ext cx="8155940" cy="571500"/>
          </a:xfrm>
        </p:spPr>
        <p:txBody>
          <a:bodyPr wrap="square"/>
          <a:lstStyle>
            <a:lvl1pPr>
              <a:defRPr b="1" baseline="0"/>
            </a:lvl1pPr>
          </a:lstStyle>
          <a:p>
            <a:r>
              <a:rPr lang="en-US" dirty="0"/>
              <a:t>CLICK TO EDIT MASTER TITLE STYLE</a:t>
            </a:r>
          </a:p>
        </p:txBody>
      </p:sp>
      <p:sp>
        <p:nvSpPr>
          <p:cNvPr id="16" name="Text Placeholder 2"/>
          <p:cNvSpPr>
            <a:spLocks noGrp="1"/>
          </p:cNvSpPr>
          <p:nvPr userDrawn="1">
            <p:ph type="body" idx="13"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0206424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84_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9141291" cy="6855968"/>
          </a:xfrm>
          <a:prstGeom prst="rect">
            <a:avLst/>
          </a:prstGeom>
        </p:spPr>
      </p:pic>
      <p:pic>
        <p:nvPicPr>
          <p:cNvPr id="8" name="Picture 7" descr="Red stri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11"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defRPr/>
            </a:pPr>
            <a:fld id="{0D7D805D-F6E5-43ED-9D8A-77676030D49C}" type="slidenum">
              <a:rPr lang="en-US" sz="900" kern="0">
                <a:solidFill>
                  <a:srgbClr val="FFFFFF"/>
                </a:solidFill>
              </a:rPr>
              <a:pPr algn="ctr">
                <a:defRPr/>
              </a:pPr>
              <a:t>‹nº›</a:t>
            </a:fld>
            <a:endParaRPr lang="en-US" sz="900" kern="0" dirty="0">
              <a:solidFill>
                <a:srgbClr val="FFFFFF"/>
              </a:solidFill>
            </a:endParaRPr>
          </a:p>
        </p:txBody>
      </p:sp>
      <p:sp>
        <p:nvSpPr>
          <p:cNvPr id="13" name="Title 1"/>
          <p:cNvSpPr>
            <a:spLocks noGrp="1"/>
          </p:cNvSpPr>
          <p:nvPr>
            <p:ph type="title"/>
          </p:nvPr>
        </p:nvSpPr>
        <p:spPr>
          <a:xfrm>
            <a:off x="335280" y="691496"/>
            <a:ext cx="8046720" cy="585216"/>
          </a:xfrm>
        </p:spPr>
        <p:txBody>
          <a:bodyPr wrap="square" anchor="t">
            <a:noAutofit/>
          </a:bodyPr>
          <a:lstStyle>
            <a:lvl1pPr algn="l">
              <a:defRPr sz="5000" b="1" cap="all">
                <a:solidFill>
                  <a:schemeClr val="tx2"/>
                </a:solidFill>
              </a:defRPr>
            </a:lvl1pPr>
          </a:lstStyle>
          <a:p>
            <a:r>
              <a:rPr lang="en-US" dirty="0"/>
              <a:t>Click to edit Master title style</a:t>
            </a:r>
          </a:p>
        </p:txBody>
      </p:sp>
      <p:sp>
        <p:nvSpPr>
          <p:cNvPr id="9"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39049103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5_Divider White">
    <p:spTree>
      <p:nvGrpSpPr>
        <p:cNvPr id="1" name=""/>
        <p:cNvGrpSpPr/>
        <p:nvPr/>
      </p:nvGrpSpPr>
      <p:grpSpPr>
        <a:xfrm>
          <a:off x="0" y="0"/>
          <a:ext cx="0" cy="0"/>
          <a:chOff x="0" y="0"/>
          <a:chExt cx="0" cy="0"/>
        </a:xfrm>
      </p:grpSpPr>
      <p:pic>
        <p:nvPicPr>
          <p:cNvPr id="3" name="Picture 2"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6" name="Title 1"/>
          <p:cNvSpPr>
            <a:spLocks noGrp="1"/>
          </p:cNvSpPr>
          <p:nvPr>
            <p:ph type="title"/>
          </p:nvPr>
        </p:nvSpPr>
        <p:spPr>
          <a:xfrm>
            <a:off x="304800" y="2752912"/>
            <a:ext cx="8046720" cy="585216"/>
          </a:xfrm>
        </p:spPr>
        <p:txBody>
          <a:bodyPr wrap="square" anchor="t">
            <a:noAutofit/>
          </a:bodyPr>
          <a:lstStyle>
            <a:lvl1pPr algn="l">
              <a:defRPr sz="5000" b="1" cap="all">
                <a:solidFill>
                  <a:srgbClr val="000000"/>
                </a:solidFill>
              </a:defRPr>
            </a:lvl1pPr>
          </a:lstStyle>
          <a:p>
            <a:r>
              <a:rPr lang="en-US" dirty="0"/>
              <a:t>Click to edit Master title style</a:t>
            </a:r>
          </a:p>
        </p:txBody>
      </p:sp>
      <p:sp>
        <p:nvSpPr>
          <p:cNvPr id="7"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spTree>
    <p:extLst>
      <p:ext uri="{BB962C8B-B14F-4D97-AF65-F5344CB8AC3E}">
        <p14:creationId xmlns:p14="http://schemas.microsoft.com/office/powerpoint/2010/main" val="27598058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86_Divider Texture RED">
    <p:spTree>
      <p:nvGrpSpPr>
        <p:cNvPr id="1" name=""/>
        <p:cNvGrpSpPr/>
        <p:nvPr/>
      </p:nvGrpSpPr>
      <p:grpSpPr>
        <a:xfrm>
          <a:off x="0" y="0"/>
          <a:ext cx="0" cy="0"/>
          <a:chOff x="0" y="0"/>
          <a:chExt cx="0" cy="0"/>
        </a:xfrm>
      </p:grpSpPr>
      <p:pic>
        <p:nvPicPr>
          <p:cNvPr id="2" name="Picture 1"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5" name="Title 1"/>
          <p:cNvSpPr>
            <a:spLocks noGrp="1"/>
          </p:cNvSpPr>
          <p:nvPr>
            <p:ph type="title"/>
          </p:nvPr>
        </p:nvSpPr>
        <p:spPr>
          <a:xfrm>
            <a:off x="304800" y="2752912"/>
            <a:ext cx="8046720" cy="585216"/>
          </a:xfrm>
        </p:spPr>
        <p:txBody>
          <a:bodyPr wrap="square" anchor="t">
            <a:noAutofit/>
          </a:bodyPr>
          <a:lstStyle>
            <a:lvl1pPr algn="l">
              <a:defRPr sz="5000" b="1" cap="all">
                <a:solidFill>
                  <a:schemeClr val="bg1"/>
                </a:solidFill>
              </a:defRPr>
            </a:lvl1pPr>
          </a:lstStyle>
          <a:p>
            <a:r>
              <a:rPr lang="en-US" dirty="0"/>
              <a:t>Click to edit Master title style</a:t>
            </a:r>
          </a:p>
        </p:txBody>
      </p:sp>
      <p:sp>
        <p:nvSpPr>
          <p:cNvPr id="6"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611849" y="0"/>
            <a:ext cx="235246" cy="451104"/>
          </a:xfrm>
          <a:prstGeom prst="rect">
            <a:avLst/>
          </a:prstGeom>
          <a:noFill/>
          <a:ln>
            <a:noFill/>
          </a:ln>
        </p:spPr>
      </p:pic>
      <p:sp>
        <p:nvSpPr>
          <p:cNvPr id="8" name="Text Box 17"/>
          <p:cNvSpPr txBox="1">
            <a:spLocks noChangeArrowheads="1"/>
          </p:cNvSpPr>
          <p:nvPr userDrawn="1"/>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FFFFFF"/>
                </a:solidFill>
              </a:rPr>
              <a:pPr algn="ctr"/>
              <a:t>‹nº›</a:t>
            </a:fld>
            <a:endParaRPr lang="en-US" sz="900" dirty="0">
              <a:solidFill>
                <a:srgbClr val="FFFFFF"/>
              </a:solidFill>
            </a:endParaRPr>
          </a:p>
        </p:txBody>
      </p:sp>
    </p:spTree>
    <p:extLst>
      <p:ext uri="{BB962C8B-B14F-4D97-AF65-F5344CB8AC3E}">
        <p14:creationId xmlns:p14="http://schemas.microsoft.com/office/powerpoint/2010/main" val="3856429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87_End Slide N-tab RED">
    <p:spTree>
      <p:nvGrpSpPr>
        <p:cNvPr id="1" name=""/>
        <p:cNvGrpSpPr/>
        <p:nvPr/>
      </p:nvGrpSpPr>
      <p:grpSpPr>
        <a:xfrm>
          <a:off x="0" y="0"/>
          <a:ext cx="0" cy="0"/>
          <a:chOff x="0" y="0"/>
          <a:chExt cx="0" cy="0"/>
        </a:xfrm>
      </p:grpSpPr>
      <p:pic>
        <p:nvPicPr>
          <p:cNvPr id="6" name="Picture 5"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8"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9616" y="2357257"/>
            <a:ext cx="1604768" cy="2143040"/>
          </a:xfrm>
          <a:prstGeom prst="rect">
            <a:avLst/>
          </a:prstGeom>
        </p:spPr>
      </p:pic>
    </p:spTree>
    <p:extLst>
      <p:ext uri="{BB962C8B-B14F-4D97-AF65-F5344CB8AC3E}">
        <p14:creationId xmlns:p14="http://schemas.microsoft.com/office/powerpoint/2010/main" val="926067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88_End Slide Full Logo RED">
    <p:spTree>
      <p:nvGrpSpPr>
        <p:cNvPr id="1" name=""/>
        <p:cNvGrpSpPr/>
        <p:nvPr/>
      </p:nvGrpSpPr>
      <p:grpSpPr>
        <a:xfrm>
          <a:off x="0" y="0"/>
          <a:ext cx="0" cy="0"/>
          <a:chOff x="0" y="0"/>
          <a:chExt cx="0" cy="0"/>
        </a:xfrm>
      </p:grpSpPr>
      <p:pic>
        <p:nvPicPr>
          <p:cNvPr id="8" name="Picture 7" desc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91" cy="6858000"/>
          </a:xfrm>
          <a:prstGeom prst="rect">
            <a:avLst/>
          </a:prstGeom>
        </p:spPr>
      </p:pic>
      <p:sp>
        <p:nvSpPr>
          <p:cNvPr id="5" name="Rectangle 10"/>
          <p:cNvSpPr>
            <a:spLocks noChangeArrowheads="1"/>
          </p:cNvSpPr>
          <p:nvPr userDrawn="1"/>
        </p:nvSpPr>
        <p:spPr bwMode="gray">
          <a:xfrm>
            <a:off x="256821" y="6535579"/>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3692" y="2360669"/>
            <a:ext cx="3736616" cy="1765952"/>
          </a:xfrm>
          <a:prstGeom prst="rect">
            <a:avLst/>
          </a:prstGeom>
        </p:spPr>
      </p:pic>
    </p:spTree>
    <p:extLst>
      <p:ext uri="{BB962C8B-B14F-4D97-AF65-F5344CB8AC3E}">
        <p14:creationId xmlns:p14="http://schemas.microsoft.com/office/powerpoint/2010/main" val="16727025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0_Table">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94360" y="472282"/>
            <a:ext cx="8155940" cy="571500"/>
          </a:xfrm>
          <a:prstGeom prst="rect">
            <a:avLst/>
          </a:prstGeom>
          <a:noFill/>
          <a:ln>
            <a:noFill/>
          </a:ln>
        </p:spPr>
        <p:txBody>
          <a:bodyPr lIns="91425" tIns="91425" rIns="91425" bIns="91425" anchor="b" anchorCtr="0"/>
          <a:lstStyle>
            <a:lvl1pPr marL="0" marR="0" lvl="0" indent="0" algn="l" rtl="0">
              <a:spcBef>
                <a:spcPts val="0"/>
              </a:spcBef>
              <a:buClr>
                <a:schemeClr val="dk2"/>
              </a:buClr>
              <a:buNone/>
              <a:defRPr sz="3000" b="1" i="0" u="none" strike="noStrike" cap="none">
                <a:solidFill>
                  <a:schemeClr val="dk2"/>
                </a:solidFi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6" name="Shape 156"/>
          <p:cNvSpPr txBox="1">
            <a:spLocks noGrp="1"/>
          </p:cNvSpPr>
          <p:nvPr>
            <p:ph type="body" idx="1"/>
          </p:nvPr>
        </p:nvSpPr>
        <p:spPr>
          <a:xfrm>
            <a:off x="594360" y="1093171"/>
            <a:ext cx="8160321" cy="31511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None/>
              <a:defRPr sz="1800" i="0" u="none" strike="noStrike" cap="none">
                <a:solidFill>
                  <a:schemeClr val="dk2"/>
                </a:solidFill>
              </a:defRPr>
            </a:lvl1pPr>
            <a:lvl2pPr marL="457200" marR="0" lvl="1" indent="0" algn="l" rtl="0">
              <a:lnSpc>
                <a:spcPct val="100000"/>
              </a:lnSpc>
              <a:spcBef>
                <a:spcPts val="800"/>
              </a:spcBef>
              <a:buClr>
                <a:schemeClr val="dk2"/>
              </a:buClr>
              <a:buNone/>
              <a:defRPr sz="2000" b="1" i="0" u="none" strike="noStrike" cap="none">
                <a:solidFill>
                  <a:schemeClr val="dk2"/>
                </a:solidFill>
              </a:defRPr>
            </a:lvl2pPr>
            <a:lvl3pPr marL="914400" marR="0" lvl="2" indent="0" algn="l" rtl="0">
              <a:lnSpc>
                <a:spcPct val="100000"/>
              </a:lnSpc>
              <a:spcBef>
                <a:spcPts val="700"/>
              </a:spcBef>
              <a:buClr>
                <a:schemeClr val="dk2"/>
              </a:buClr>
              <a:buNone/>
              <a:defRPr sz="1800" b="1" i="0" u="none" strike="noStrike" cap="none">
                <a:solidFill>
                  <a:schemeClr val="dk2"/>
                </a:solidFill>
              </a:defRPr>
            </a:lvl3pPr>
            <a:lvl4pPr marL="1371600" marR="0" lvl="3" indent="0" algn="l" rtl="0">
              <a:lnSpc>
                <a:spcPct val="100000"/>
              </a:lnSpc>
              <a:spcBef>
                <a:spcPts val="700"/>
              </a:spcBef>
              <a:buClr>
                <a:schemeClr val="dk2"/>
              </a:buClr>
              <a:buNone/>
              <a:defRPr sz="1600" b="1" i="0" u="none" strike="noStrike" cap="none">
                <a:solidFill>
                  <a:schemeClr val="dk2"/>
                </a:solidFill>
              </a:defRPr>
            </a:lvl4pPr>
            <a:lvl5pPr marL="1828800" marR="0" lvl="4" indent="0" algn="l" rtl="0">
              <a:lnSpc>
                <a:spcPct val="100000"/>
              </a:lnSpc>
              <a:spcBef>
                <a:spcPts val="700"/>
              </a:spcBef>
              <a:buClr>
                <a:schemeClr val="dk2"/>
              </a:buClr>
              <a:buNone/>
              <a:defRPr sz="1600" b="1" i="0" u="none" strike="noStrike" cap="none">
                <a:solidFill>
                  <a:schemeClr val="dk2"/>
                </a:solidFill>
              </a:defRPr>
            </a:lvl5pPr>
            <a:lvl6pPr marL="2286000" marR="0" lvl="5" indent="0" algn="l" rtl="0">
              <a:spcBef>
                <a:spcPts val="320"/>
              </a:spcBef>
              <a:buClr>
                <a:schemeClr val="dk1"/>
              </a:buClr>
              <a:buNone/>
              <a:defRPr sz="1600" b="1" i="0" u="none" strike="noStrike" cap="none">
                <a:solidFill>
                  <a:schemeClr val="dk1"/>
                </a:solidFill>
              </a:defRPr>
            </a:lvl6pPr>
            <a:lvl7pPr marL="2743200" marR="0" lvl="6" indent="0" algn="l" rtl="0">
              <a:spcBef>
                <a:spcPts val="320"/>
              </a:spcBef>
              <a:buClr>
                <a:schemeClr val="dk1"/>
              </a:buClr>
              <a:buNone/>
              <a:defRPr sz="1600" b="1" i="0" u="none" strike="noStrike" cap="none">
                <a:solidFill>
                  <a:schemeClr val="dk1"/>
                </a:solidFill>
              </a:defRPr>
            </a:lvl7pPr>
            <a:lvl8pPr marL="3200400" marR="0" lvl="7" indent="0" algn="l" rtl="0">
              <a:spcBef>
                <a:spcPts val="320"/>
              </a:spcBef>
              <a:buClr>
                <a:schemeClr val="dk1"/>
              </a:buClr>
              <a:buNone/>
              <a:defRPr sz="1600" b="1" i="0" u="none" strike="noStrike" cap="none">
                <a:solidFill>
                  <a:schemeClr val="dk1"/>
                </a:solidFill>
              </a:defRPr>
            </a:lvl8pPr>
            <a:lvl9pPr marL="3657600" marR="0" lvl="8" indent="0" algn="l" rtl="0">
              <a:spcBef>
                <a:spcPts val="320"/>
              </a:spcBef>
              <a:buClr>
                <a:schemeClr val="dk1"/>
              </a:buClr>
              <a:buNone/>
              <a:defRPr sz="1600" b="1" i="0" u="none" strike="noStrike" cap="none">
                <a:solidFill>
                  <a:schemeClr val="dk1"/>
                </a:solidFill>
              </a:defRPr>
            </a:lvl9pPr>
          </a:lstStyle>
          <a:p>
            <a:endParaRPr/>
          </a:p>
        </p:txBody>
      </p:sp>
      <p:sp>
        <p:nvSpPr>
          <p:cNvPr id="157" name="Shape 157"/>
          <p:cNvSpPr txBox="1">
            <a:spLocks noGrp="1"/>
          </p:cNvSpPr>
          <p:nvPr>
            <p:ph type="body" idx="2"/>
          </p:nvPr>
        </p:nvSpPr>
        <p:spPr>
          <a:xfrm>
            <a:off x="594358" y="6373369"/>
            <a:ext cx="8165591" cy="36575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None/>
              <a:defRPr sz="800" i="0" u="none" strike="noStrike" cap="none">
                <a:solidFill>
                  <a:schemeClr val="dk2"/>
                </a:solidFill>
              </a:defRPr>
            </a:lvl1pPr>
            <a:lvl2pPr marL="457200" marR="0" lvl="1" indent="0" algn="l" rtl="0">
              <a:lnSpc>
                <a:spcPct val="100000"/>
              </a:lnSpc>
              <a:spcBef>
                <a:spcPts val="800"/>
              </a:spcBef>
              <a:buClr>
                <a:schemeClr val="dk2"/>
              </a:buClr>
              <a:buNone/>
              <a:defRPr sz="2000" b="1" i="0" u="none" strike="noStrike" cap="none">
                <a:solidFill>
                  <a:schemeClr val="dk2"/>
                </a:solidFill>
              </a:defRPr>
            </a:lvl2pPr>
            <a:lvl3pPr marL="914400" marR="0" lvl="2" indent="0" algn="l" rtl="0">
              <a:lnSpc>
                <a:spcPct val="100000"/>
              </a:lnSpc>
              <a:spcBef>
                <a:spcPts val="700"/>
              </a:spcBef>
              <a:buClr>
                <a:schemeClr val="dk2"/>
              </a:buClr>
              <a:buNone/>
              <a:defRPr sz="1800" b="1" i="0" u="none" strike="noStrike" cap="none">
                <a:solidFill>
                  <a:schemeClr val="dk2"/>
                </a:solidFill>
              </a:defRPr>
            </a:lvl3pPr>
            <a:lvl4pPr marL="1371600" marR="0" lvl="3" indent="0" algn="l" rtl="0">
              <a:lnSpc>
                <a:spcPct val="100000"/>
              </a:lnSpc>
              <a:spcBef>
                <a:spcPts val="700"/>
              </a:spcBef>
              <a:buClr>
                <a:schemeClr val="dk2"/>
              </a:buClr>
              <a:buNone/>
              <a:defRPr sz="1600" b="1" i="0" u="none" strike="noStrike" cap="none">
                <a:solidFill>
                  <a:schemeClr val="dk2"/>
                </a:solidFill>
              </a:defRPr>
            </a:lvl4pPr>
            <a:lvl5pPr marL="1828800" marR="0" lvl="4" indent="0" algn="l" rtl="0">
              <a:lnSpc>
                <a:spcPct val="100000"/>
              </a:lnSpc>
              <a:spcBef>
                <a:spcPts val="700"/>
              </a:spcBef>
              <a:buClr>
                <a:schemeClr val="dk2"/>
              </a:buClr>
              <a:buNone/>
              <a:defRPr sz="1600" b="1" i="0" u="none" strike="noStrike" cap="none">
                <a:solidFill>
                  <a:schemeClr val="dk2"/>
                </a:solidFill>
              </a:defRPr>
            </a:lvl5pPr>
            <a:lvl6pPr marL="2286000" marR="0" lvl="5" indent="0" algn="l" rtl="0">
              <a:spcBef>
                <a:spcPts val="320"/>
              </a:spcBef>
              <a:buClr>
                <a:schemeClr val="dk1"/>
              </a:buClr>
              <a:buNone/>
              <a:defRPr sz="1600" b="1" i="0" u="none" strike="noStrike" cap="none">
                <a:solidFill>
                  <a:schemeClr val="dk1"/>
                </a:solidFill>
              </a:defRPr>
            </a:lvl6pPr>
            <a:lvl7pPr marL="2743200" marR="0" lvl="6" indent="0" algn="l" rtl="0">
              <a:spcBef>
                <a:spcPts val="320"/>
              </a:spcBef>
              <a:buClr>
                <a:schemeClr val="dk1"/>
              </a:buClr>
              <a:buNone/>
              <a:defRPr sz="1600" b="1" i="0" u="none" strike="noStrike" cap="none">
                <a:solidFill>
                  <a:schemeClr val="dk1"/>
                </a:solidFill>
              </a:defRPr>
            </a:lvl7pPr>
            <a:lvl8pPr marL="3200400" marR="0" lvl="7" indent="0" algn="l" rtl="0">
              <a:spcBef>
                <a:spcPts val="320"/>
              </a:spcBef>
              <a:buClr>
                <a:schemeClr val="dk1"/>
              </a:buClr>
              <a:buNone/>
              <a:defRPr sz="1600" b="1" i="0" u="none" strike="noStrike" cap="none">
                <a:solidFill>
                  <a:schemeClr val="dk1"/>
                </a:solidFill>
              </a:defRPr>
            </a:lvl8pPr>
            <a:lvl9pPr marL="3657600" marR="0" lvl="8" indent="0" algn="l" rtl="0">
              <a:spcBef>
                <a:spcPts val="320"/>
              </a:spcBef>
              <a:buClr>
                <a:schemeClr val="dk1"/>
              </a:buClr>
              <a:buNone/>
              <a:defRPr sz="1600" b="1" i="0" u="none" strike="noStrike" cap="none">
                <a:solidFill>
                  <a:schemeClr val="dk1"/>
                </a:solidFill>
              </a:defRPr>
            </a:lvl9pPr>
          </a:lstStyle>
          <a:p>
            <a:endParaRPr/>
          </a:p>
        </p:txBody>
      </p:sp>
    </p:spTree>
    <p:extLst>
      <p:ext uri="{BB962C8B-B14F-4D97-AF65-F5344CB8AC3E}">
        <p14:creationId xmlns:p14="http://schemas.microsoft.com/office/powerpoint/2010/main" val="1596537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1_Table">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94360" y="472282"/>
            <a:ext cx="8155940" cy="571500"/>
          </a:xfrm>
          <a:prstGeom prst="rect">
            <a:avLst/>
          </a:prstGeom>
          <a:noFill/>
          <a:ln>
            <a:noFill/>
          </a:ln>
        </p:spPr>
        <p:txBody>
          <a:bodyPr lIns="91425" tIns="91425" rIns="91425" bIns="91425" anchor="b" anchorCtr="0"/>
          <a:lstStyle>
            <a:lvl1pPr marL="0" marR="0" lvl="0" indent="0" algn="l" rtl="0">
              <a:spcBef>
                <a:spcPts val="0"/>
              </a:spcBef>
              <a:buClr>
                <a:schemeClr val="dk2"/>
              </a:buClr>
              <a:buNone/>
              <a:defRPr sz="3000" b="1" i="0" u="none" strike="noStrike" cap="none">
                <a:solidFill>
                  <a:schemeClr val="dk2"/>
                </a:solidFi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6" name="Shape 156"/>
          <p:cNvSpPr txBox="1">
            <a:spLocks noGrp="1"/>
          </p:cNvSpPr>
          <p:nvPr>
            <p:ph type="body" idx="1"/>
          </p:nvPr>
        </p:nvSpPr>
        <p:spPr>
          <a:xfrm>
            <a:off x="594360" y="1093171"/>
            <a:ext cx="8160321" cy="31511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None/>
              <a:defRPr sz="1800" i="0" u="none" strike="noStrike" cap="none">
                <a:solidFill>
                  <a:schemeClr val="dk2"/>
                </a:solidFill>
              </a:defRPr>
            </a:lvl1pPr>
            <a:lvl2pPr marL="457200" marR="0" lvl="1" indent="0" algn="l" rtl="0">
              <a:lnSpc>
                <a:spcPct val="100000"/>
              </a:lnSpc>
              <a:spcBef>
                <a:spcPts val="800"/>
              </a:spcBef>
              <a:buClr>
                <a:schemeClr val="dk2"/>
              </a:buClr>
              <a:buNone/>
              <a:defRPr sz="2000" b="1" i="0" u="none" strike="noStrike" cap="none">
                <a:solidFill>
                  <a:schemeClr val="dk2"/>
                </a:solidFill>
              </a:defRPr>
            </a:lvl2pPr>
            <a:lvl3pPr marL="914400" marR="0" lvl="2" indent="0" algn="l" rtl="0">
              <a:lnSpc>
                <a:spcPct val="100000"/>
              </a:lnSpc>
              <a:spcBef>
                <a:spcPts val="700"/>
              </a:spcBef>
              <a:buClr>
                <a:schemeClr val="dk2"/>
              </a:buClr>
              <a:buNone/>
              <a:defRPr sz="1800" b="1" i="0" u="none" strike="noStrike" cap="none">
                <a:solidFill>
                  <a:schemeClr val="dk2"/>
                </a:solidFill>
              </a:defRPr>
            </a:lvl3pPr>
            <a:lvl4pPr marL="1371600" marR="0" lvl="3" indent="0" algn="l" rtl="0">
              <a:lnSpc>
                <a:spcPct val="100000"/>
              </a:lnSpc>
              <a:spcBef>
                <a:spcPts val="700"/>
              </a:spcBef>
              <a:buClr>
                <a:schemeClr val="dk2"/>
              </a:buClr>
              <a:buNone/>
              <a:defRPr sz="1600" b="1" i="0" u="none" strike="noStrike" cap="none">
                <a:solidFill>
                  <a:schemeClr val="dk2"/>
                </a:solidFill>
              </a:defRPr>
            </a:lvl4pPr>
            <a:lvl5pPr marL="1828800" marR="0" lvl="4" indent="0" algn="l" rtl="0">
              <a:lnSpc>
                <a:spcPct val="100000"/>
              </a:lnSpc>
              <a:spcBef>
                <a:spcPts val="700"/>
              </a:spcBef>
              <a:buClr>
                <a:schemeClr val="dk2"/>
              </a:buClr>
              <a:buNone/>
              <a:defRPr sz="1600" b="1" i="0" u="none" strike="noStrike" cap="none">
                <a:solidFill>
                  <a:schemeClr val="dk2"/>
                </a:solidFill>
              </a:defRPr>
            </a:lvl5pPr>
            <a:lvl6pPr marL="2286000" marR="0" lvl="5" indent="0" algn="l" rtl="0">
              <a:spcBef>
                <a:spcPts val="320"/>
              </a:spcBef>
              <a:buClr>
                <a:schemeClr val="dk1"/>
              </a:buClr>
              <a:buNone/>
              <a:defRPr sz="1600" b="1" i="0" u="none" strike="noStrike" cap="none">
                <a:solidFill>
                  <a:schemeClr val="dk1"/>
                </a:solidFill>
              </a:defRPr>
            </a:lvl6pPr>
            <a:lvl7pPr marL="2743200" marR="0" lvl="6" indent="0" algn="l" rtl="0">
              <a:spcBef>
                <a:spcPts val="320"/>
              </a:spcBef>
              <a:buClr>
                <a:schemeClr val="dk1"/>
              </a:buClr>
              <a:buNone/>
              <a:defRPr sz="1600" b="1" i="0" u="none" strike="noStrike" cap="none">
                <a:solidFill>
                  <a:schemeClr val="dk1"/>
                </a:solidFill>
              </a:defRPr>
            </a:lvl7pPr>
            <a:lvl8pPr marL="3200400" marR="0" lvl="7" indent="0" algn="l" rtl="0">
              <a:spcBef>
                <a:spcPts val="320"/>
              </a:spcBef>
              <a:buClr>
                <a:schemeClr val="dk1"/>
              </a:buClr>
              <a:buNone/>
              <a:defRPr sz="1600" b="1" i="0" u="none" strike="noStrike" cap="none">
                <a:solidFill>
                  <a:schemeClr val="dk1"/>
                </a:solidFill>
              </a:defRPr>
            </a:lvl8pPr>
            <a:lvl9pPr marL="3657600" marR="0" lvl="8" indent="0" algn="l" rtl="0">
              <a:spcBef>
                <a:spcPts val="320"/>
              </a:spcBef>
              <a:buClr>
                <a:schemeClr val="dk1"/>
              </a:buClr>
              <a:buNone/>
              <a:defRPr sz="1600" b="1" i="0" u="none" strike="noStrike" cap="none">
                <a:solidFill>
                  <a:schemeClr val="dk1"/>
                </a:solidFill>
              </a:defRPr>
            </a:lvl9pPr>
          </a:lstStyle>
          <a:p>
            <a:endParaRPr/>
          </a:p>
        </p:txBody>
      </p:sp>
      <p:sp>
        <p:nvSpPr>
          <p:cNvPr id="157" name="Shape 157"/>
          <p:cNvSpPr txBox="1">
            <a:spLocks noGrp="1"/>
          </p:cNvSpPr>
          <p:nvPr>
            <p:ph type="body" idx="2"/>
          </p:nvPr>
        </p:nvSpPr>
        <p:spPr>
          <a:xfrm>
            <a:off x="594358" y="6373369"/>
            <a:ext cx="8165591" cy="36575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None/>
              <a:defRPr sz="800" i="0" u="none" strike="noStrike" cap="none">
                <a:solidFill>
                  <a:schemeClr val="dk2"/>
                </a:solidFill>
              </a:defRPr>
            </a:lvl1pPr>
            <a:lvl2pPr marL="457200" marR="0" lvl="1" indent="0" algn="l" rtl="0">
              <a:lnSpc>
                <a:spcPct val="100000"/>
              </a:lnSpc>
              <a:spcBef>
                <a:spcPts val="800"/>
              </a:spcBef>
              <a:buClr>
                <a:schemeClr val="dk2"/>
              </a:buClr>
              <a:buNone/>
              <a:defRPr sz="2000" b="1" i="0" u="none" strike="noStrike" cap="none">
                <a:solidFill>
                  <a:schemeClr val="dk2"/>
                </a:solidFill>
              </a:defRPr>
            </a:lvl2pPr>
            <a:lvl3pPr marL="914400" marR="0" lvl="2" indent="0" algn="l" rtl="0">
              <a:lnSpc>
                <a:spcPct val="100000"/>
              </a:lnSpc>
              <a:spcBef>
                <a:spcPts val="700"/>
              </a:spcBef>
              <a:buClr>
                <a:schemeClr val="dk2"/>
              </a:buClr>
              <a:buNone/>
              <a:defRPr sz="1800" b="1" i="0" u="none" strike="noStrike" cap="none">
                <a:solidFill>
                  <a:schemeClr val="dk2"/>
                </a:solidFill>
              </a:defRPr>
            </a:lvl3pPr>
            <a:lvl4pPr marL="1371600" marR="0" lvl="3" indent="0" algn="l" rtl="0">
              <a:lnSpc>
                <a:spcPct val="100000"/>
              </a:lnSpc>
              <a:spcBef>
                <a:spcPts val="700"/>
              </a:spcBef>
              <a:buClr>
                <a:schemeClr val="dk2"/>
              </a:buClr>
              <a:buNone/>
              <a:defRPr sz="1600" b="1" i="0" u="none" strike="noStrike" cap="none">
                <a:solidFill>
                  <a:schemeClr val="dk2"/>
                </a:solidFill>
              </a:defRPr>
            </a:lvl4pPr>
            <a:lvl5pPr marL="1828800" marR="0" lvl="4" indent="0" algn="l" rtl="0">
              <a:lnSpc>
                <a:spcPct val="100000"/>
              </a:lnSpc>
              <a:spcBef>
                <a:spcPts val="700"/>
              </a:spcBef>
              <a:buClr>
                <a:schemeClr val="dk2"/>
              </a:buClr>
              <a:buNone/>
              <a:defRPr sz="1600" b="1" i="0" u="none" strike="noStrike" cap="none">
                <a:solidFill>
                  <a:schemeClr val="dk2"/>
                </a:solidFill>
              </a:defRPr>
            </a:lvl5pPr>
            <a:lvl6pPr marL="2286000" marR="0" lvl="5" indent="0" algn="l" rtl="0">
              <a:spcBef>
                <a:spcPts val="320"/>
              </a:spcBef>
              <a:buClr>
                <a:schemeClr val="dk1"/>
              </a:buClr>
              <a:buNone/>
              <a:defRPr sz="1600" b="1" i="0" u="none" strike="noStrike" cap="none">
                <a:solidFill>
                  <a:schemeClr val="dk1"/>
                </a:solidFill>
              </a:defRPr>
            </a:lvl6pPr>
            <a:lvl7pPr marL="2743200" marR="0" lvl="6" indent="0" algn="l" rtl="0">
              <a:spcBef>
                <a:spcPts val="320"/>
              </a:spcBef>
              <a:buClr>
                <a:schemeClr val="dk1"/>
              </a:buClr>
              <a:buNone/>
              <a:defRPr sz="1600" b="1" i="0" u="none" strike="noStrike" cap="none">
                <a:solidFill>
                  <a:schemeClr val="dk1"/>
                </a:solidFill>
              </a:defRPr>
            </a:lvl7pPr>
            <a:lvl8pPr marL="3200400" marR="0" lvl="7" indent="0" algn="l" rtl="0">
              <a:spcBef>
                <a:spcPts val="320"/>
              </a:spcBef>
              <a:buClr>
                <a:schemeClr val="dk1"/>
              </a:buClr>
              <a:buNone/>
              <a:defRPr sz="1600" b="1" i="0" u="none" strike="noStrike" cap="none">
                <a:solidFill>
                  <a:schemeClr val="dk1"/>
                </a:solidFill>
              </a:defRPr>
            </a:lvl8pPr>
            <a:lvl9pPr marL="3657600" marR="0" lvl="8" indent="0" algn="l" rtl="0">
              <a:spcBef>
                <a:spcPts val="320"/>
              </a:spcBef>
              <a:buClr>
                <a:schemeClr val="dk1"/>
              </a:buClr>
              <a:buNone/>
              <a:defRPr sz="1600" b="1" i="0" u="none" strike="noStrike" cap="none">
                <a:solidFill>
                  <a:schemeClr val="dk1"/>
                </a:solidFill>
              </a:defRPr>
            </a:lvl9pPr>
          </a:lstStyle>
          <a:p>
            <a:endParaRPr/>
          </a:p>
        </p:txBody>
      </p:sp>
    </p:spTree>
    <p:extLst>
      <p:ext uri="{BB962C8B-B14F-4D97-AF65-F5344CB8AC3E}">
        <p14:creationId xmlns:p14="http://schemas.microsoft.com/office/powerpoint/2010/main" val="95538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2242693"/>
            <a:ext cx="7616952" cy="3462339"/>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472282"/>
            <a:ext cx="8155940" cy="571500"/>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1093171"/>
            <a:ext cx="8160322" cy="31511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6373368"/>
            <a:ext cx="8165592" cy="36576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205964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image" Target="../media/image2.emf"/><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userDrawn="1"/>
        </p:nvPicPr>
        <p:blipFill>
          <a:blip r:embed="rId88">
            <a:extLst>
              <a:ext uri="{28A0092B-C50C-407E-A947-70E740481C1C}">
                <a14:useLocalDpi xmlns:a14="http://schemas.microsoft.com/office/drawing/2010/main" val="0"/>
              </a:ext>
            </a:extLst>
          </a:blip>
          <a:stretch>
            <a:fillRect/>
          </a:stretch>
        </p:blipFill>
        <p:spPr>
          <a:xfrm>
            <a:off x="0" y="0"/>
            <a:ext cx="176732" cy="6858000"/>
          </a:xfrm>
          <a:prstGeom prst="rect">
            <a:avLst/>
          </a:prstGeom>
        </p:spPr>
      </p:pic>
      <p:sp>
        <p:nvSpPr>
          <p:cNvPr id="2" name="Title Placeholder 1"/>
          <p:cNvSpPr>
            <a:spLocks noGrp="1"/>
          </p:cNvSpPr>
          <p:nvPr>
            <p:ph type="title"/>
          </p:nvPr>
        </p:nvSpPr>
        <p:spPr>
          <a:xfrm>
            <a:off x="594360" y="482601"/>
            <a:ext cx="8155940" cy="571500"/>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987296"/>
            <a:ext cx="8155940" cy="40782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6600344"/>
            <a:ext cx="141064"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0000"/>
                </a:solidFill>
              </a:rPr>
              <a:pPr algn="ctr"/>
              <a:t>‹nº›</a:t>
            </a:fld>
            <a:endParaRPr lang="en-US" sz="900" dirty="0">
              <a:solidFill>
                <a:srgbClr val="000000"/>
              </a:solidFill>
            </a:endParaRPr>
          </a:p>
        </p:txBody>
      </p:sp>
      <p:sp>
        <p:nvSpPr>
          <p:cNvPr id="12" name="Rectangle 10"/>
          <p:cNvSpPr>
            <a:spLocks noChangeArrowheads="1"/>
          </p:cNvSpPr>
          <p:nvPr userDrawn="1"/>
        </p:nvSpPr>
        <p:spPr bwMode="gray">
          <a:xfrm rot="16200000">
            <a:off x="-1700358" y="440262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spcBef>
                <a:spcPct val="50000"/>
              </a:spcBef>
            </a:pPr>
            <a:r>
              <a:rPr lang="en-US" sz="600" dirty="0">
                <a:solidFill>
                  <a:srgbClr val="FFFFFF"/>
                </a:solidFill>
                <a:cs typeface="Calibri" charset="0"/>
              </a:rPr>
              <a:t>Copyright © 2017 The Nielsen Company (US), LLC. Confidential and proprietary. Do not distribute.</a:t>
            </a:r>
          </a:p>
        </p:txBody>
      </p:sp>
      <p:pic>
        <p:nvPicPr>
          <p:cNvPr id="13" name="Picture 12"/>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a:off x="8610635" y="0"/>
            <a:ext cx="236347" cy="453216"/>
          </a:xfrm>
          <a:prstGeom prst="rect">
            <a:avLst/>
          </a:prstGeom>
        </p:spPr>
      </p:pic>
    </p:spTree>
    <p:extLst>
      <p:ext uri="{BB962C8B-B14F-4D97-AF65-F5344CB8AC3E}">
        <p14:creationId xmlns:p14="http://schemas.microsoft.com/office/powerpoint/2010/main" val="257064869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 id="2147483901" r:id="rId36"/>
    <p:sldLayoutId id="2147483902" r:id="rId37"/>
    <p:sldLayoutId id="2147483903" r:id="rId38"/>
    <p:sldLayoutId id="2147483904" r:id="rId39"/>
    <p:sldLayoutId id="2147483905" r:id="rId40"/>
    <p:sldLayoutId id="2147483906" r:id="rId41"/>
    <p:sldLayoutId id="2147483907" r:id="rId42"/>
    <p:sldLayoutId id="2147483908" r:id="rId43"/>
    <p:sldLayoutId id="2147483909" r:id="rId44"/>
    <p:sldLayoutId id="2147483910" r:id="rId45"/>
    <p:sldLayoutId id="2147483911" r:id="rId46"/>
    <p:sldLayoutId id="2147483912" r:id="rId47"/>
    <p:sldLayoutId id="2147483913" r:id="rId48"/>
    <p:sldLayoutId id="2147483914" r:id="rId49"/>
    <p:sldLayoutId id="2147483915" r:id="rId50"/>
    <p:sldLayoutId id="2147483916" r:id="rId51"/>
    <p:sldLayoutId id="2147483917" r:id="rId52"/>
    <p:sldLayoutId id="2147483918" r:id="rId53"/>
    <p:sldLayoutId id="2147483919" r:id="rId54"/>
    <p:sldLayoutId id="2147483920" r:id="rId55"/>
    <p:sldLayoutId id="2147483921" r:id="rId56"/>
    <p:sldLayoutId id="2147483922" r:id="rId57"/>
    <p:sldLayoutId id="2147483923" r:id="rId58"/>
    <p:sldLayoutId id="2147483924" r:id="rId59"/>
    <p:sldLayoutId id="2147483925" r:id="rId60"/>
    <p:sldLayoutId id="2147483926" r:id="rId61"/>
    <p:sldLayoutId id="2147483927" r:id="rId62"/>
    <p:sldLayoutId id="2147483928" r:id="rId63"/>
    <p:sldLayoutId id="2147483929" r:id="rId64"/>
    <p:sldLayoutId id="2147483930" r:id="rId65"/>
    <p:sldLayoutId id="2147483931" r:id="rId66"/>
    <p:sldLayoutId id="2147483932" r:id="rId67"/>
    <p:sldLayoutId id="2147483933" r:id="rId68"/>
    <p:sldLayoutId id="2147483934" r:id="rId69"/>
    <p:sldLayoutId id="2147483935" r:id="rId70"/>
    <p:sldLayoutId id="2147483936" r:id="rId71"/>
    <p:sldLayoutId id="2147483937" r:id="rId72"/>
    <p:sldLayoutId id="2147483938" r:id="rId73"/>
    <p:sldLayoutId id="2147483939" r:id="rId74"/>
    <p:sldLayoutId id="2147483940" r:id="rId75"/>
    <p:sldLayoutId id="2147483941" r:id="rId76"/>
    <p:sldLayoutId id="2147483942" r:id="rId77"/>
    <p:sldLayoutId id="2147483943" r:id="rId78"/>
    <p:sldLayoutId id="2147483944" r:id="rId79"/>
    <p:sldLayoutId id="2147483945" r:id="rId80"/>
    <p:sldLayoutId id="2147483946" r:id="rId81"/>
    <p:sldLayoutId id="2147483947" r:id="rId82"/>
    <p:sldLayoutId id="2147483948" r:id="rId83"/>
    <p:sldLayoutId id="2147483949" r:id="rId84"/>
    <p:sldLayoutId id="2147483950" r:id="rId85"/>
    <p:sldLayoutId id="2147483951" r:id="rId86"/>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chart" Target="../charts/char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p:cNvSpPr>
            <a:spLocks noGrp="1"/>
          </p:cNvSpPr>
          <p:nvPr>
            <p:ph type="body" idx="17"/>
          </p:nvPr>
        </p:nvSpPr>
        <p:spPr/>
        <p:txBody>
          <a:bodyPr/>
          <a:lstStyle/>
          <a:p>
            <a:r>
              <a:rPr lang="en-US" dirty="0"/>
              <a:t>   </a:t>
            </a:r>
            <a:r>
              <a:rPr lang="en-US" dirty="0" err="1"/>
              <a:t>Março</a:t>
            </a:r>
            <a:r>
              <a:rPr lang="en-US" dirty="0"/>
              <a:t>, 2019</a:t>
            </a:r>
          </a:p>
        </p:txBody>
      </p:sp>
      <p:sp>
        <p:nvSpPr>
          <p:cNvPr id="14" name="Title 13"/>
          <p:cNvSpPr>
            <a:spLocks noGrp="1"/>
          </p:cNvSpPr>
          <p:nvPr>
            <p:ph type="ctrTitle"/>
          </p:nvPr>
        </p:nvSpPr>
        <p:spPr/>
        <p:txBody>
          <a:bodyPr/>
          <a:lstStyle/>
          <a:p>
            <a:r>
              <a:rPr lang="en-US" sz="4400" dirty="0"/>
              <a:t>Ranking ABAD </a:t>
            </a:r>
            <a:br>
              <a:rPr lang="en-US" sz="4400" dirty="0"/>
            </a:br>
            <a:r>
              <a:rPr lang="en-US" sz="4400" dirty="0"/>
              <a:t>Nielsen </a:t>
            </a:r>
            <a:r>
              <a:rPr lang="en-US" sz="6000" dirty="0"/>
              <a:t>2019</a:t>
            </a:r>
            <a:endParaRPr lang="en-US" sz="4400" dirty="0"/>
          </a:p>
        </p:txBody>
      </p:sp>
      <p:sp>
        <p:nvSpPr>
          <p:cNvPr id="6" name="Subtitle 5"/>
          <p:cNvSpPr>
            <a:spLocks noGrp="1"/>
          </p:cNvSpPr>
          <p:nvPr>
            <p:ph type="subTitle" idx="1"/>
          </p:nvPr>
        </p:nvSpPr>
        <p:spPr/>
        <p:txBody>
          <a:bodyPr/>
          <a:lstStyle/>
          <a:p>
            <a:r>
              <a:rPr lang="en-US" sz="2400" dirty="0"/>
              <a:t>Base 2018</a:t>
            </a:r>
          </a:p>
        </p:txBody>
      </p:sp>
      <p:pic>
        <p:nvPicPr>
          <p:cNvPr id="9" name="Imagem 8">
            <a:extLst>
              <a:ext uri="{FF2B5EF4-FFF2-40B4-BE49-F238E27FC236}">
                <a16:creationId xmlns:a16="http://schemas.microsoft.com/office/drawing/2014/main" xmlns="" id="{C04299D8-381B-463B-A489-76ABD353B2D6}"/>
              </a:ext>
            </a:extLst>
          </p:cNvPr>
          <p:cNvPicPr>
            <a:picLocks noChangeAspect="1"/>
          </p:cNvPicPr>
          <p:nvPr/>
        </p:nvPicPr>
        <p:blipFill>
          <a:blip r:embed="rId3"/>
          <a:stretch>
            <a:fillRect/>
          </a:stretch>
        </p:blipFill>
        <p:spPr>
          <a:xfrm>
            <a:off x="432818" y="4691591"/>
            <a:ext cx="2520280" cy="1174736"/>
          </a:xfrm>
          <a:prstGeom prst="rect">
            <a:avLst/>
          </a:prstGeom>
          <a:ln w="28575">
            <a:solidFill>
              <a:schemeClr val="bg1"/>
            </a:solidFill>
          </a:ln>
        </p:spPr>
      </p:pic>
    </p:spTree>
    <p:extLst>
      <p:ext uri="{BB962C8B-B14F-4D97-AF65-F5344CB8AC3E}">
        <p14:creationId xmlns:p14="http://schemas.microsoft.com/office/powerpoint/2010/main" val="87774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DADOS GERAIS DO SETOR ATACADO</a:t>
            </a:r>
            <a:endParaRPr lang="en-US" dirty="0"/>
          </a:p>
        </p:txBody>
      </p:sp>
      <p:sp>
        <p:nvSpPr>
          <p:cNvPr id="7" name="Espaço Reservado para Texto 5"/>
          <p:cNvSpPr>
            <a:spLocks noGrp="1"/>
          </p:cNvSpPr>
          <p:nvPr>
            <p:ph type="body" idx="13"/>
          </p:nvPr>
        </p:nvSpPr>
        <p:spPr/>
        <p:txBody>
          <a:bodyPr/>
          <a:lstStyle/>
          <a:p>
            <a:r>
              <a:rPr lang="pt-BR" dirty="0"/>
              <a:t>Fonte: Ranking ABAD Nielsen 2019 e Estrutura do Varejo Brasileiro Nielsen</a:t>
            </a:r>
          </a:p>
        </p:txBody>
      </p:sp>
      <p:graphicFrame>
        <p:nvGraphicFramePr>
          <p:cNvPr id="6" name="Espaço Reservado para Conteúdo 5"/>
          <p:cNvGraphicFramePr>
            <a:graphicFrameLocks noGrp="1"/>
          </p:cNvGraphicFramePr>
          <p:nvPr>
            <p:ph sz="quarter" idx="14"/>
            <p:extLst>
              <p:ext uri="{D42A27DB-BD31-4B8C-83A1-F6EECF244321}">
                <p14:modId xmlns:p14="http://schemas.microsoft.com/office/powerpoint/2010/main" val="3854193305"/>
              </p:ext>
            </p:extLst>
          </p:nvPr>
        </p:nvGraphicFramePr>
        <p:xfrm>
          <a:off x="609600" y="1600200"/>
          <a:ext cx="8166100" cy="4384212"/>
        </p:xfrm>
        <a:graphic>
          <a:graphicData uri="http://schemas.openxmlformats.org/drawingml/2006/table">
            <a:tbl>
              <a:tblPr firstRow="1" bandRow="1">
                <a:tableStyleId>{5C22544A-7EE6-4342-B048-85BDC9FD1C3A}</a:tableStyleId>
              </a:tblPr>
              <a:tblGrid>
                <a:gridCol w="7194550">
                  <a:extLst>
                    <a:ext uri="{9D8B030D-6E8A-4147-A177-3AD203B41FA5}">
                      <a16:colId xmlns:a16="http://schemas.microsoft.com/office/drawing/2014/main" xmlns="" val="20000"/>
                    </a:ext>
                  </a:extLst>
                </a:gridCol>
                <a:gridCol w="971550">
                  <a:extLst>
                    <a:ext uri="{9D8B030D-6E8A-4147-A177-3AD203B41FA5}">
                      <a16:colId xmlns:a16="http://schemas.microsoft.com/office/drawing/2014/main" xmlns="" val="20001"/>
                    </a:ext>
                  </a:extLst>
                </a:gridCol>
              </a:tblGrid>
              <a:tr h="230748">
                <a:tc>
                  <a:txBody>
                    <a:bodyPr/>
                    <a:lstStyle/>
                    <a:p>
                      <a:pPr algn="l" fontAlgn="b"/>
                      <a:r>
                        <a:rPr lang="pt-BR" sz="1200" b="1" i="0" u="none" strike="noStrike" dirty="0">
                          <a:solidFill>
                            <a:srgbClr val="FFFFFF"/>
                          </a:solidFill>
                          <a:effectLst/>
                          <a:latin typeface="Arial"/>
                        </a:rPr>
                        <a:t>NÚMERO GERAL DO SETOR ATACADO</a:t>
                      </a:r>
                    </a:p>
                  </a:txBody>
                  <a:tcPr marL="0" marR="0" marT="0" marB="0" anchor="b">
                    <a:solidFill>
                      <a:srgbClr val="92D050"/>
                    </a:solidFill>
                  </a:tcPr>
                </a:tc>
                <a:tc>
                  <a:txBody>
                    <a:bodyPr/>
                    <a:lstStyle/>
                    <a:p>
                      <a:pPr algn="ctr" fontAlgn="b"/>
                      <a:r>
                        <a:rPr lang="en-US" sz="1000" b="1" i="0" u="none" strike="noStrike" dirty="0">
                          <a:solidFill>
                            <a:srgbClr val="FFFFFF"/>
                          </a:solidFill>
                          <a:effectLst/>
                          <a:latin typeface="Arial"/>
                        </a:rPr>
                        <a:t>2019</a:t>
                      </a:r>
                    </a:p>
                  </a:txBody>
                  <a:tcPr marL="0" marR="0" marT="0" marB="0" anchor="b">
                    <a:solidFill>
                      <a:srgbClr val="92D050"/>
                    </a:solidFill>
                  </a:tcPr>
                </a:tc>
                <a:extLst>
                  <a:ext uri="{0D108BD9-81ED-4DB2-BD59-A6C34878D82A}">
                    <a16:rowId xmlns:a16="http://schemas.microsoft.com/office/drawing/2014/main" xmlns="" val="10000"/>
                  </a:ext>
                </a:extLst>
              </a:tr>
              <a:tr h="230748">
                <a:tc>
                  <a:txBody>
                    <a:bodyPr/>
                    <a:lstStyle/>
                    <a:p>
                      <a:pPr algn="l" fontAlgn="b"/>
                      <a:r>
                        <a:rPr lang="en-US" sz="1200" b="0" i="0" u="none" strike="noStrike" dirty="0">
                          <a:solidFill>
                            <a:srgbClr val="000000"/>
                          </a:solidFill>
                          <a:effectLst/>
                          <a:latin typeface="Arial"/>
                        </a:rPr>
                        <a:t>PARTICIPAÇÃO NO MERCADO MERCEARIL*</a:t>
                      </a:r>
                    </a:p>
                  </a:txBody>
                  <a:tcPr marL="0" marR="0" marT="0" marB="0" anchor="b"/>
                </a:tc>
                <a:tc>
                  <a:txBody>
                    <a:bodyPr/>
                    <a:lstStyle/>
                    <a:p>
                      <a:pPr algn="ctr" fontAlgn="b"/>
                      <a:r>
                        <a:rPr lang="en-US" sz="1200" b="0" i="0" u="none" strike="noStrike" dirty="0">
                          <a:solidFill>
                            <a:srgbClr val="000000"/>
                          </a:solidFill>
                          <a:effectLst/>
                          <a:latin typeface="Arial"/>
                        </a:rPr>
                        <a:t>53,6%</a:t>
                      </a:r>
                    </a:p>
                  </a:txBody>
                  <a:tcPr marL="0" marR="0" marT="0" marB="0" anchor="b"/>
                </a:tc>
                <a:extLst>
                  <a:ext uri="{0D108BD9-81ED-4DB2-BD59-A6C34878D82A}">
                    <a16:rowId xmlns:a16="http://schemas.microsoft.com/office/drawing/2014/main" xmlns="" val="10001"/>
                  </a:ext>
                </a:extLst>
              </a:tr>
              <a:tr h="230748">
                <a:tc>
                  <a:txBody>
                    <a:bodyPr/>
                    <a:lstStyle/>
                    <a:p>
                      <a:pPr algn="l" fontAlgn="b"/>
                      <a:r>
                        <a:rPr lang="en-US" sz="1200" b="0" i="0" u="none" strike="noStrike" dirty="0">
                          <a:solidFill>
                            <a:srgbClr val="000000"/>
                          </a:solidFill>
                          <a:effectLst/>
                          <a:latin typeface="Arial"/>
                        </a:rPr>
                        <a:t>PONTOS DE  VENDAS ATENDIDOS*</a:t>
                      </a:r>
                    </a:p>
                  </a:txBody>
                  <a:tcPr marL="0" marR="0" marT="0" marB="0" anchor="b"/>
                </a:tc>
                <a:tc>
                  <a:txBody>
                    <a:bodyPr/>
                    <a:lstStyle/>
                    <a:p>
                      <a:pPr algn="ctr" fontAlgn="b"/>
                      <a:r>
                        <a:rPr lang="en-US" sz="1200" b="0" i="0" u="none" strike="noStrike" dirty="0">
                          <a:solidFill>
                            <a:srgbClr val="000000"/>
                          </a:solidFill>
                          <a:effectLst/>
                          <a:latin typeface="Arial"/>
                        </a:rPr>
                        <a:t>1.070.967</a:t>
                      </a:r>
                    </a:p>
                  </a:txBody>
                  <a:tcPr marL="0" marR="0" marT="0" marB="0" anchor="b"/>
                </a:tc>
                <a:extLst>
                  <a:ext uri="{0D108BD9-81ED-4DB2-BD59-A6C34878D82A}">
                    <a16:rowId xmlns:a16="http://schemas.microsoft.com/office/drawing/2014/main" xmlns="" val="10002"/>
                  </a:ext>
                </a:extLst>
              </a:tr>
              <a:tr h="230748">
                <a:tc>
                  <a:txBody>
                    <a:bodyPr/>
                    <a:lstStyle/>
                    <a:p>
                      <a:pPr algn="l" fontAlgn="b"/>
                      <a:r>
                        <a:rPr lang="en-US" sz="1200" b="0" i="0" u="none" strike="noStrike" dirty="0">
                          <a:solidFill>
                            <a:srgbClr val="000000"/>
                          </a:solidFill>
                          <a:effectLst/>
                          <a:latin typeface="Arial"/>
                        </a:rPr>
                        <a:t>ARMAZÉM M² (SECO+FRIGORÍFICO)**</a:t>
                      </a:r>
                    </a:p>
                  </a:txBody>
                  <a:tcPr marL="0" marR="0" marT="0" marB="0" anchor="b"/>
                </a:tc>
                <a:tc>
                  <a:txBody>
                    <a:bodyPr/>
                    <a:lstStyle/>
                    <a:p>
                      <a:pPr algn="ctr" fontAlgn="b"/>
                      <a:r>
                        <a:rPr lang="en-US" sz="1200" b="0" i="0" u="none" strike="noStrike" dirty="0">
                          <a:solidFill>
                            <a:srgbClr val="000000"/>
                          </a:solidFill>
                          <a:effectLst/>
                          <a:latin typeface="+mn-lt"/>
                        </a:rPr>
                        <a:t> 13.478.900</a:t>
                      </a:r>
                    </a:p>
                  </a:txBody>
                  <a:tcPr marL="0" marR="0" marT="0" marB="0" anchor="b"/>
                </a:tc>
                <a:extLst>
                  <a:ext uri="{0D108BD9-81ED-4DB2-BD59-A6C34878D82A}">
                    <a16:rowId xmlns:a16="http://schemas.microsoft.com/office/drawing/2014/main" xmlns="" val="10003"/>
                  </a:ext>
                </a:extLst>
              </a:tr>
              <a:tr h="230748">
                <a:tc>
                  <a:txBody>
                    <a:bodyPr/>
                    <a:lstStyle/>
                    <a:p>
                      <a:pPr algn="l" fontAlgn="b"/>
                      <a:r>
                        <a:rPr lang="en-US" sz="1200" b="0" i="0" u="none" strike="noStrike" dirty="0">
                          <a:solidFill>
                            <a:srgbClr val="000000"/>
                          </a:solidFill>
                          <a:effectLst/>
                          <a:latin typeface="Arial"/>
                        </a:rPr>
                        <a:t>FUNCIONÁRIOS</a:t>
                      </a:r>
                      <a:r>
                        <a:rPr lang="en-US" sz="1200" b="0" i="0" u="none" strike="noStrike" baseline="0" dirty="0">
                          <a:solidFill>
                            <a:srgbClr val="000000"/>
                          </a:solidFill>
                          <a:effectLst/>
                          <a:latin typeface="Arial"/>
                        </a:rPr>
                        <a:t> ADMINISTRATIVOS (EXCLUINDO VENDEDORES CLT)</a:t>
                      </a:r>
                      <a:r>
                        <a:rPr lang="en-US" sz="1200" b="0" i="0" u="none" strike="noStrike" dirty="0">
                          <a:solidFill>
                            <a:srgbClr val="000000"/>
                          </a:solidFill>
                          <a:effectLst/>
                          <a:latin typeface="Arial"/>
                        </a:rPr>
                        <a:t>**</a:t>
                      </a:r>
                    </a:p>
                  </a:txBody>
                  <a:tcPr marL="0" marR="0" marT="0" marB="0" anchor="b"/>
                </a:tc>
                <a:tc>
                  <a:txBody>
                    <a:bodyPr/>
                    <a:lstStyle/>
                    <a:p>
                      <a:pPr algn="ctr" fontAlgn="b"/>
                      <a:r>
                        <a:rPr lang="en-US" sz="1200" b="0" i="0" u="none" strike="noStrike" dirty="0">
                          <a:solidFill>
                            <a:srgbClr val="000000"/>
                          </a:solidFill>
                          <a:effectLst/>
                          <a:latin typeface="+mn-lt"/>
                        </a:rPr>
                        <a:t> 384.374 </a:t>
                      </a:r>
                    </a:p>
                  </a:txBody>
                  <a:tcPr marL="0" marR="0" marT="0" marB="0" anchor="b"/>
                </a:tc>
                <a:extLst>
                  <a:ext uri="{0D108BD9-81ED-4DB2-BD59-A6C34878D82A}">
                    <a16:rowId xmlns:a16="http://schemas.microsoft.com/office/drawing/2014/main" xmlns="" val="10004"/>
                  </a:ext>
                </a:extLst>
              </a:tr>
              <a:tr h="230748">
                <a:tc>
                  <a:txBody>
                    <a:bodyPr/>
                    <a:lstStyle/>
                    <a:p>
                      <a:pPr algn="l" fontAlgn="b"/>
                      <a:r>
                        <a:rPr lang="en-US" sz="1200" b="0" i="0" u="none" strike="noStrike" dirty="0">
                          <a:solidFill>
                            <a:srgbClr val="000000"/>
                          </a:solidFill>
                          <a:effectLst/>
                          <a:latin typeface="Arial"/>
                        </a:rPr>
                        <a:t>VENDEDORES DIRETOS**</a:t>
                      </a:r>
                    </a:p>
                  </a:txBody>
                  <a:tcPr marL="0" marR="0" marT="0" marB="0" anchor="b"/>
                </a:tc>
                <a:tc>
                  <a:txBody>
                    <a:bodyPr/>
                    <a:lstStyle/>
                    <a:p>
                      <a:pPr algn="ctr" fontAlgn="b"/>
                      <a:r>
                        <a:rPr lang="en-US" sz="1200" b="0" i="0" u="none" strike="noStrike" dirty="0">
                          <a:solidFill>
                            <a:srgbClr val="000000"/>
                          </a:solidFill>
                          <a:effectLst/>
                          <a:latin typeface="+mn-lt"/>
                        </a:rPr>
                        <a:t> 61.000</a:t>
                      </a:r>
                    </a:p>
                  </a:txBody>
                  <a:tcPr marL="0" marR="0" marT="0" marB="0" anchor="b"/>
                </a:tc>
                <a:extLst>
                  <a:ext uri="{0D108BD9-81ED-4DB2-BD59-A6C34878D82A}">
                    <a16:rowId xmlns:a16="http://schemas.microsoft.com/office/drawing/2014/main" xmlns="" val="10005"/>
                  </a:ext>
                </a:extLst>
              </a:tr>
              <a:tr h="230748">
                <a:tc>
                  <a:txBody>
                    <a:bodyPr/>
                    <a:lstStyle/>
                    <a:p>
                      <a:pPr algn="l" fontAlgn="b"/>
                      <a:r>
                        <a:rPr lang="en-US" sz="1200" b="0" i="0" u="none" strike="noStrike" dirty="0">
                          <a:solidFill>
                            <a:srgbClr val="000000"/>
                          </a:solidFill>
                          <a:effectLst/>
                          <a:latin typeface="Arial"/>
                        </a:rPr>
                        <a:t>REPRESENTANTES COMERCIAIS/ AUTÔNOMOS**</a:t>
                      </a:r>
                    </a:p>
                  </a:txBody>
                  <a:tcPr marL="0" marR="0" marT="0" marB="0" anchor="b"/>
                </a:tc>
                <a:tc>
                  <a:txBody>
                    <a:bodyPr/>
                    <a:lstStyle/>
                    <a:p>
                      <a:pPr algn="ctr" fontAlgn="b"/>
                      <a:r>
                        <a:rPr lang="en-US" sz="1200" b="0" i="0" u="none" strike="noStrike" dirty="0">
                          <a:solidFill>
                            <a:srgbClr val="000000"/>
                          </a:solidFill>
                          <a:effectLst/>
                          <a:latin typeface="+mn-lt"/>
                        </a:rPr>
                        <a:t> 77.119</a:t>
                      </a:r>
                    </a:p>
                  </a:txBody>
                  <a:tcPr marL="0" marR="0" marT="0" marB="0" anchor="b"/>
                </a:tc>
                <a:extLst>
                  <a:ext uri="{0D108BD9-81ED-4DB2-BD59-A6C34878D82A}">
                    <a16:rowId xmlns:a16="http://schemas.microsoft.com/office/drawing/2014/main" xmlns="" val="10006"/>
                  </a:ext>
                </a:extLst>
              </a:tr>
              <a:tr h="230748">
                <a:tc>
                  <a:txBody>
                    <a:bodyPr/>
                    <a:lstStyle/>
                    <a:p>
                      <a:pPr algn="l" fontAlgn="b"/>
                      <a:r>
                        <a:rPr lang="en-US" sz="1200" b="0" i="0" u="none" strike="noStrike" dirty="0">
                          <a:solidFill>
                            <a:srgbClr val="000000"/>
                          </a:solidFill>
                          <a:effectLst/>
                          <a:latin typeface="Arial"/>
                        </a:rPr>
                        <a:t>FROTAPRÓPRIA**</a:t>
                      </a:r>
                    </a:p>
                  </a:txBody>
                  <a:tcPr marL="0" marR="0" marT="0" marB="0" anchor="b"/>
                </a:tc>
                <a:tc>
                  <a:txBody>
                    <a:bodyPr/>
                    <a:lstStyle/>
                    <a:p>
                      <a:pPr algn="ctr" fontAlgn="b"/>
                      <a:r>
                        <a:rPr lang="en-US" sz="1200" b="0" i="0" u="none" strike="noStrike" dirty="0">
                          <a:solidFill>
                            <a:srgbClr val="000000"/>
                          </a:solidFill>
                          <a:effectLst/>
                          <a:latin typeface="+mn-lt"/>
                        </a:rPr>
                        <a:t> 58.042</a:t>
                      </a:r>
                    </a:p>
                  </a:txBody>
                  <a:tcPr marL="0" marR="0" marT="0" marB="0" anchor="b"/>
                </a:tc>
                <a:extLst>
                  <a:ext uri="{0D108BD9-81ED-4DB2-BD59-A6C34878D82A}">
                    <a16:rowId xmlns:a16="http://schemas.microsoft.com/office/drawing/2014/main" xmlns="" val="10007"/>
                  </a:ext>
                </a:extLst>
              </a:tr>
              <a:tr h="230748">
                <a:tc>
                  <a:txBody>
                    <a:bodyPr/>
                    <a:lstStyle/>
                    <a:p>
                      <a:pPr algn="l" fontAlgn="b"/>
                      <a:r>
                        <a:rPr lang="en-US" sz="1200" b="0" i="0" u="none" strike="noStrike" dirty="0">
                          <a:solidFill>
                            <a:srgbClr val="000000"/>
                          </a:solidFill>
                          <a:effectLst/>
                          <a:latin typeface="Arial"/>
                        </a:rPr>
                        <a:t>FROTA TERCEIRIZADA**</a:t>
                      </a:r>
                    </a:p>
                  </a:txBody>
                  <a:tcPr marL="0" marR="0" marT="0" marB="0" anchor="b"/>
                </a:tc>
                <a:tc>
                  <a:txBody>
                    <a:bodyPr/>
                    <a:lstStyle/>
                    <a:p>
                      <a:pPr algn="ctr" fontAlgn="b"/>
                      <a:r>
                        <a:rPr lang="en-US" sz="1200" b="0" i="0" u="none" strike="noStrike" dirty="0">
                          <a:solidFill>
                            <a:srgbClr val="000000"/>
                          </a:solidFill>
                          <a:effectLst/>
                          <a:latin typeface="+mn-lt"/>
                        </a:rPr>
                        <a:t> 41.245</a:t>
                      </a:r>
                    </a:p>
                  </a:txBody>
                  <a:tcPr marL="0" marR="0" marT="0" marB="0" anchor="b"/>
                </a:tc>
                <a:extLst>
                  <a:ext uri="{0D108BD9-81ED-4DB2-BD59-A6C34878D82A}">
                    <a16:rowId xmlns:a16="http://schemas.microsoft.com/office/drawing/2014/main" xmlns="" val="10008"/>
                  </a:ext>
                </a:extLst>
              </a:tr>
              <a:tr h="230748">
                <a:tc>
                  <a:txBody>
                    <a:bodyPr/>
                    <a:lstStyle/>
                    <a:p>
                      <a:pPr algn="l" fontAlgn="b"/>
                      <a:endParaRPr lang="en-US" sz="1000" b="0" i="0" u="none" strike="noStrike" dirty="0">
                        <a:solidFill>
                          <a:srgbClr val="000000"/>
                        </a:solidFill>
                        <a:effectLst/>
                        <a:latin typeface="Arial"/>
                      </a:endParaRPr>
                    </a:p>
                  </a:txBody>
                  <a:tcPr marL="0" marR="0" marT="0" marB="0" anchor="b">
                    <a:solidFill>
                      <a:schemeClr val="bg1"/>
                    </a:solidFill>
                  </a:tcPr>
                </a:tc>
                <a:tc>
                  <a:txBody>
                    <a:bodyPr/>
                    <a:lstStyle/>
                    <a:p>
                      <a:pPr algn="ctr" fontAlgn="b"/>
                      <a:endParaRPr lang="en-US" sz="1000" b="0" i="0" u="none" strike="noStrike" dirty="0">
                        <a:solidFill>
                          <a:srgbClr val="000000"/>
                        </a:solidFill>
                        <a:effectLst/>
                        <a:latin typeface="Arial"/>
                      </a:endParaRPr>
                    </a:p>
                  </a:txBody>
                  <a:tcPr marL="0" marR="0" marT="0" marB="0" anchor="b">
                    <a:solidFill>
                      <a:schemeClr val="bg1"/>
                    </a:solidFill>
                  </a:tcPr>
                </a:tc>
                <a:extLst>
                  <a:ext uri="{0D108BD9-81ED-4DB2-BD59-A6C34878D82A}">
                    <a16:rowId xmlns:a16="http://schemas.microsoft.com/office/drawing/2014/main" xmlns="" val="10009"/>
                  </a:ext>
                </a:extLst>
              </a:tr>
              <a:tr h="230748">
                <a:tc>
                  <a:txBody>
                    <a:bodyPr/>
                    <a:lstStyle/>
                    <a:p>
                      <a:pPr algn="l" fontAlgn="b"/>
                      <a:endParaRPr lang="en-US" sz="1000" b="0" i="0" u="none" strike="noStrike" dirty="0">
                        <a:solidFill>
                          <a:srgbClr val="000000"/>
                        </a:solidFill>
                        <a:effectLst/>
                        <a:latin typeface="Arial"/>
                      </a:endParaRPr>
                    </a:p>
                  </a:txBody>
                  <a:tcPr marL="0" marR="0" marT="0" marB="0" anchor="b">
                    <a:solidFill>
                      <a:schemeClr val="bg1"/>
                    </a:solidFill>
                  </a:tcPr>
                </a:tc>
                <a:tc>
                  <a:txBody>
                    <a:bodyPr/>
                    <a:lstStyle/>
                    <a:p>
                      <a:pPr algn="ctr" fontAlgn="b"/>
                      <a:endParaRPr lang="en-US" sz="1000" b="0" i="0" u="none" strike="noStrike" dirty="0">
                        <a:solidFill>
                          <a:srgbClr val="000000"/>
                        </a:solidFill>
                        <a:effectLst/>
                        <a:latin typeface="Arial"/>
                      </a:endParaRPr>
                    </a:p>
                  </a:txBody>
                  <a:tcPr marL="0" marR="0" marT="0" marB="0" anchor="b">
                    <a:solidFill>
                      <a:schemeClr val="bg1"/>
                    </a:solidFill>
                  </a:tcPr>
                </a:tc>
                <a:extLst>
                  <a:ext uri="{0D108BD9-81ED-4DB2-BD59-A6C34878D82A}">
                    <a16:rowId xmlns:a16="http://schemas.microsoft.com/office/drawing/2014/main" xmlns="" val="10010"/>
                  </a:ext>
                </a:extLst>
              </a:tr>
              <a:tr h="230748">
                <a:tc>
                  <a:txBody>
                    <a:bodyPr/>
                    <a:lstStyle/>
                    <a:p>
                      <a:pPr algn="l" fontAlgn="b"/>
                      <a:r>
                        <a:rPr lang="en-US" sz="1200" b="1" i="0" u="none" strike="noStrike" dirty="0">
                          <a:solidFill>
                            <a:srgbClr val="FFFFFF"/>
                          </a:solidFill>
                          <a:effectLst/>
                          <a:latin typeface="Arial"/>
                        </a:rPr>
                        <a:t>NÚMERO GERAL DO RANKING</a:t>
                      </a:r>
                    </a:p>
                  </a:txBody>
                  <a:tcPr marL="0" marR="0" marT="0" marB="0" anchor="b">
                    <a:solidFill>
                      <a:schemeClr val="accent2"/>
                    </a:solidFill>
                  </a:tcPr>
                </a:tc>
                <a:tc>
                  <a:txBody>
                    <a:bodyPr/>
                    <a:lstStyle/>
                    <a:p>
                      <a:pPr algn="ctr" fontAlgn="b"/>
                      <a:r>
                        <a:rPr lang="en-US" sz="1000" b="1" i="0" u="none" strike="noStrike" dirty="0">
                          <a:solidFill>
                            <a:srgbClr val="FFFFFF"/>
                          </a:solidFill>
                          <a:effectLst/>
                          <a:latin typeface="Arial"/>
                        </a:rPr>
                        <a:t>2019</a:t>
                      </a:r>
                    </a:p>
                  </a:txBody>
                  <a:tcPr marL="0" marR="0" marT="0" marB="0" anchor="b">
                    <a:solidFill>
                      <a:schemeClr val="accent2"/>
                    </a:solidFill>
                  </a:tcPr>
                </a:tc>
                <a:extLst>
                  <a:ext uri="{0D108BD9-81ED-4DB2-BD59-A6C34878D82A}">
                    <a16:rowId xmlns:a16="http://schemas.microsoft.com/office/drawing/2014/main" xmlns="" val="10011"/>
                  </a:ext>
                </a:extLst>
              </a:tr>
              <a:tr h="230748">
                <a:tc>
                  <a:txBody>
                    <a:bodyPr/>
                    <a:lstStyle/>
                    <a:p>
                      <a:pPr algn="l" fontAlgn="b"/>
                      <a:r>
                        <a:rPr lang="en-US" sz="1200" b="0" i="0" u="none" strike="noStrike" dirty="0">
                          <a:solidFill>
                            <a:srgbClr val="000000"/>
                          </a:solidFill>
                          <a:effectLst/>
                          <a:latin typeface="Arial"/>
                        </a:rPr>
                        <a:t>FATURAMENTO TOTAL</a:t>
                      </a:r>
                    </a:p>
                  </a:txBody>
                  <a:tcPr marL="0" marR="0" marT="0" marB="0" anchor="b"/>
                </a:tc>
                <a:tc>
                  <a:txBody>
                    <a:bodyPr/>
                    <a:lstStyle/>
                    <a:p>
                      <a:pPr algn="ctr" fontAlgn="b"/>
                      <a:r>
                        <a:rPr lang="en-US" sz="1200" b="0" i="0" u="none" strike="noStrike" dirty="0">
                          <a:solidFill>
                            <a:srgbClr val="000000"/>
                          </a:solidFill>
                          <a:effectLst/>
                          <a:latin typeface="Arial"/>
                        </a:rPr>
                        <a:t>88,0</a:t>
                      </a:r>
                    </a:p>
                  </a:txBody>
                  <a:tcPr marL="0" marR="0" marT="0" marB="0" anchor="b"/>
                </a:tc>
                <a:extLst>
                  <a:ext uri="{0D108BD9-81ED-4DB2-BD59-A6C34878D82A}">
                    <a16:rowId xmlns:a16="http://schemas.microsoft.com/office/drawing/2014/main" xmlns="" val="10012"/>
                  </a:ext>
                </a:extLst>
              </a:tr>
              <a:tr h="230748">
                <a:tc>
                  <a:txBody>
                    <a:bodyPr/>
                    <a:lstStyle/>
                    <a:p>
                      <a:pPr algn="l" fontAlgn="b"/>
                      <a:r>
                        <a:rPr lang="en-US" sz="1200" b="0" i="0" u="none" strike="noStrike">
                          <a:solidFill>
                            <a:srgbClr val="000000"/>
                          </a:solidFill>
                          <a:effectLst/>
                          <a:latin typeface="Arial"/>
                        </a:rPr>
                        <a:t>ARMAZÉM (SECO+FRIGORÍFICO)</a:t>
                      </a:r>
                    </a:p>
                  </a:txBody>
                  <a:tcPr marL="0" marR="0" marT="0" marB="0" anchor="b"/>
                </a:tc>
                <a:tc>
                  <a:txBody>
                    <a:bodyPr/>
                    <a:lstStyle/>
                    <a:p>
                      <a:pPr algn="ctr" fontAlgn="b"/>
                      <a:r>
                        <a:rPr lang="en-US" sz="1200" b="0" i="0" u="none" strike="noStrike" dirty="0">
                          <a:solidFill>
                            <a:srgbClr val="000000"/>
                          </a:solidFill>
                          <a:effectLst/>
                          <a:latin typeface="+mn-lt"/>
                        </a:rPr>
                        <a:t> 4.178.459 </a:t>
                      </a:r>
                    </a:p>
                  </a:txBody>
                  <a:tcPr marL="0" marR="0" marT="0" marB="0" anchor="b"/>
                </a:tc>
                <a:extLst>
                  <a:ext uri="{0D108BD9-81ED-4DB2-BD59-A6C34878D82A}">
                    <a16:rowId xmlns:a16="http://schemas.microsoft.com/office/drawing/2014/main" xmlns="" val="10013"/>
                  </a:ext>
                </a:extLst>
              </a:tr>
              <a:tr h="230748">
                <a:tc>
                  <a:txBody>
                    <a:bodyPr/>
                    <a:lstStyle/>
                    <a:p>
                      <a:pPr algn="l" fontAlgn="b"/>
                      <a:r>
                        <a:rPr lang="en-US" sz="1200" b="0" i="0" u="none" strike="noStrike" dirty="0">
                          <a:solidFill>
                            <a:srgbClr val="000000"/>
                          </a:solidFill>
                          <a:effectLst/>
                          <a:latin typeface="Arial"/>
                        </a:rPr>
                        <a:t>FUNCIONÁRIOS ADMINISTRATIVOS (EXCLUINDO VENDEDORES CLT)</a:t>
                      </a:r>
                    </a:p>
                  </a:txBody>
                  <a:tcPr marL="0" marR="0" marT="0" marB="0" anchor="b"/>
                </a:tc>
                <a:tc>
                  <a:txBody>
                    <a:bodyPr/>
                    <a:lstStyle/>
                    <a:p>
                      <a:pPr algn="ctr" fontAlgn="b"/>
                      <a:r>
                        <a:rPr lang="en-US" sz="1200" b="0" i="0" u="none" strike="noStrike" dirty="0">
                          <a:solidFill>
                            <a:srgbClr val="000000"/>
                          </a:solidFill>
                          <a:effectLst/>
                          <a:latin typeface="+mn-lt"/>
                        </a:rPr>
                        <a:t> 119.156 </a:t>
                      </a:r>
                    </a:p>
                  </a:txBody>
                  <a:tcPr marL="0" marR="0" marT="0" marB="0" anchor="b"/>
                </a:tc>
                <a:extLst>
                  <a:ext uri="{0D108BD9-81ED-4DB2-BD59-A6C34878D82A}">
                    <a16:rowId xmlns:a16="http://schemas.microsoft.com/office/drawing/2014/main" xmlns="" val="10014"/>
                  </a:ext>
                </a:extLst>
              </a:tr>
              <a:tr h="230748">
                <a:tc>
                  <a:txBody>
                    <a:bodyPr/>
                    <a:lstStyle/>
                    <a:p>
                      <a:pPr algn="l" fontAlgn="b"/>
                      <a:r>
                        <a:rPr lang="en-US" sz="1200" b="0" i="0" u="none" strike="noStrike" dirty="0">
                          <a:solidFill>
                            <a:srgbClr val="000000"/>
                          </a:solidFill>
                          <a:effectLst/>
                          <a:latin typeface="Arial"/>
                        </a:rPr>
                        <a:t>VENDEDORES DIRETOS</a:t>
                      </a:r>
                    </a:p>
                  </a:txBody>
                  <a:tcPr marL="0" marR="0" marT="0" marB="0" anchor="b"/>
                </a:tc>
                <a:tc>
                  <a:txBody>
                    <a:bodyPr/>
                    <a:lstStyle/>
                    <a:p>
                      <a:pPr algn="ctr" fontAlgn="b"/>
                      <a:r>
                        <a:rPr lang="en-US" sz="1200" b="0" i="0" u="none" strike="noStrike" dirty="0">
                          <a:solidFill>
                            <a:srgbClr val="000000"/>
                          </a:solidFill>
                          <a:effectLst/>
                          <a:latin typeface="+mn-lt"/>
                        </a:rPr>
                        <a:t> 18.910 </a:t>
                      </a:r>
                    </a:p>
                  </a:txBody>
                  <a:tcPr marL="0" marR="0" marT="0" marB="0" anchor="b"/>
                </a:tc>
                <a:extLst>
                  <a:ext uri="{0D108BD9-81ED-4DB2-BD59-A6C34878D82A}">
                    <a16:rowId xmlns:a16="http://schemas.microsoft.com/office/drawing/2014/main" xmlns="" val="10015"/>
                  </a:ext>
                </a:extLst>
              </a:tr>
              <a:tr h="230748">
                <a:tc>
                  <a:txBody>
                    <a:bodyPr/>
                    <a:lstStyle/>
                    <a:p>
                      <a:pPr algn="l" fontAlgn="b"/>
                      <a:r>
                        <a:rPr lang="en-US" sz="1200" b="0" i="0" u="none" strike="noStrike" dirty="0">
                          <a:solidFill>
                            <a:srgbClr val="000000"/>
                          </a:solidFill>
                          <a:effectLst/>
                          <a:latin typeface="Arial"/>
                        </a:rPr>
                        <a:t>REPRESENTANTES COMERCIAIS/ AUTÔNOMOS</a:t>
                      </a:r>
                    </a:p>
                  </a:txBody>
                  <a:tcPr marL="0" marR="0" marT="0" marB="0" anchor="b"/>
                </a:tc>
                <a:tc>
                  <a:txBody>
                    <a:bodyPr/>
                    <a:lstStyle/>
                    <a:p>
                      <a:pPr algn="ctr" fontAlgn="b"/>
                      <a:r>
                        <a:rPr lang="en-US" sz="1200" b="0" i="0" u="none" strike="noStrike" dirty="0">
                          <a:solidFill>
                            <a:srgbClr val="000000"/>
                          </a:solidFill>
                          <a:effectLst/>
                          <a:latin typeface="+mn-lt"/>
                        </a:rPr>
                        <a:t> 23.907 </a:t>
                      </a:r>
                    </a:p>
                  </a:txBody>
                  <a:tcPr marL="0" marR="0" marT="0" marB="0" anchor="b"/>
                </a:tc>
                <a:extLst>
                  <a:ext uri="{0D108BD9-81ED-4DB2-BD59-A6C34878D82A}">
                    <a16:rowId xmlns:a16="http://schemas.microsoft.com/office/drawing/2014/main" xmlns="" val="10016"/>
                  </a:ext>
                </a:extLst>
              </a:tr>
              <a:tr h="230748">
                <a:tc>
                  <a:txBody>
                    <a:bodyPr/>
                    <a:lstStyle/>
                    <a:p>
                      <a:pPr algn="l" fontAlgn="b"/>
                      <a:r>
                        <a:rPr lang="en-US" sz="1200" b="0" i="0" u="none" strike="noStrike" dirty="0">
                          <a:solidFill>
                            <a:srgbClr val="000000"/>
                          </a:solidFill>
                          <a:effectLst/>
                          <a:latin typeface="Arial"/>
                        </a:rPr>
                        <a:t>FROTA PRÓPRIA</a:t>
                      </a:r>
                    </a:p>
                  </a:txBody>
                  <a:tcPr marL="0" marR="0" marT="0" marB="0" anchor="b"/>
                </a:tc>
                <a:tc>
                  <a:txBody>
                    <a:bodyPr/>
                    <a:lstStyle/>
                    <a:p>
                      <a:pPr algn="ctr" fontAlgn="b"/>
                      <a:r>
                        <a:rPr lang="en-US" sz="1200" b="0" i="0" u="none" strike="noStrike" dirty="0">
                          <a:solidFill>
                            <a:srgbClr val="000000"/>
                          </a:solidFill>
                          <a:effectLst/>
                          <a:latin typeface="+mn-lt"/>
                        </a:rPr>
                        <a:t> 17.993</a:t>
                      </a:r>
                    </a:p>
                  </a:txBody>
                  <a:tcPr marL="0" marR="0" marT="0" marB="0" anchor="b"/>
                </a:tc>
                <a:extLst>
                  <a:ext uri="{0D108BD9-81ED-4DB2-BD59-A6C34878D82A}">
                    <a16:rowId xmlns:a16="http://schemas.microsoft.com/office/drawing/2014/main" xmlns="" val="10017"/>
                  </a:ext>
                </a:extLst>
              </a:tr>
              <a:tr h="230748">
                <a:tc>
                  <a:txBody>
                    <a:bodyPr/>
                    <a:lstStyle/>
                    <a:p>
                      <a:pPr algn="l" fontAlgn="b"/>
                      <a:r>
                        <a:rPr lang="en-US" sz="1200" b="0" i="0" u="none" strike="noStrike" dirty="0">
                          <a:solidFill>
                            <a:srgbClr val="000000"/>
                          </a:solidFill>
                          <a:effectLst/>
                          <a:latin typeface="Arial"/>
                        </a:rPr>
                        <a:t>FROTA TERCEIRIZADA</a:t>
                      </a:r>
                    </a:p>
                  </a:txBody>
                  <a:tcPr marL="0" marR="0" marT="0" marB="0" anchor="b"/>
                </a:tc>
                <a:tc>
                  <a:txBody>
                    <a:bodyPr/>
                    <a:lstStyle/>
                    <a:p>
                      <a:pPr algn="ctr" fontAlgn="b"/>
                      <a:r>
                        <a:rPr lang="en-US" sz="1200" b="0" i="0" u="none" strike="noStrike" dirty="0">
                          <a:solidFill>
                            <a:srgbClr val="000000"/>
                          </a:solidFill>
                          <a:effectLst/>
                          <a:latin typeface="+mn-lt"/>
                        </a:rPr>
                        <a:t> 12.786</a:t>
                      </a:r>
                    </a:p>
                  </a:txBody>
                  <a:tcPr marL="0" marR="0" marT="0" marB="0" anchor="b"/>
                </a:tc>
                <a:extLst>
                  <a:ext uri="{0D108BD9-81ED-4DB2-BD59-A6C34878D82A}">
                    <a16:rowId xmlns:a16="http://schemas.microsoft.com/office/drawing/2014/main" xmlns="" val="10018"/>
                  </a:ext>
                </a:extLst>
              </a:tr>
            </a:tbl>
          </a:graphicData>
        </a:graphic>
      </p:graphicFrame>
      <p:sp>
        <p:nvSpPr>
          <p:cNvPr id="9" name="CaixaDeTexto 8"/>
          <p:cNvSpPr txBox="1"/>
          <p:nvPr/>
        </p:nvSpPr>
        <p:spPr>
          <a:xfrm>
            <a:off x="533400" y="6324600"/>
            <a:ext cx="4940776" cy="430887"/>
          </a:xfrm>
          <a:prstGeom prst="rect">
            <a:avLst/>
          </a:prstGeom>
          <a:noFill/>
        </p:spPr>
        <p:txBody>
          <a:bodyPr wrap="none" rtlCol="0">
            <a:spAutoFit/>
          </a:bodyPr>
          <a:lstStyle/>
          <a:p>
            <a:r>
              <a:rPr lang="pt-BR" sz="1100" dirty="0"/>
              <a:t>* Fonte Nielsen</a:t>
            </a:r>
          </a:p>
          <a:p>
            <a:r>
              <a:rPr lang="pt-BR" sz="1100" dirty="0"/>
              <a:t>** Fonte: Ponderada pelas empresas respondentes do Ranking </a:t>
            </a:r>
            <a:r>
              <a:rPr lang="pt-BR" sz="1100" dirty="0" err="1"/>
              <a:t>Abad</a:t>
            </a:r>
            <a:r>
              <a:rPr lang="pt-BR" sz="1100" dirty="0"/>
              <a:t> 2019</a:t>
            </a:r>
            <a:endParaRPr lang="en-US" sz="1100" dirty="0"/>
          </a:p>
        </p:txBody>
      </p:sp>
    </p:spTree>
    <p:extLst>
      <p:ext uri="{BB962C8B-B14F-4D97-AF65-F5344CB8AC3E}">
        <p14:creationId xmlns:p14="http://schemas.microsoft.com/office/powerpoint/2010/main" val="262990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VARIAÇÃO DO CRESCIMENTO (%)</a:t>
            </a:r>
            <a:endParaRPr lang="en-US" dirty="0"/>
          </a:p>
        </p:txBody>
      </p:sp>
      <p:sp>
        <p:nvSpPr>
          <p:cNvPr id="3" name="Espaço Reservado para Texto 2"/>
          <p:cNvSpPr>
            <a:spLocks noGrp="1"/>
          </p:cNvSpPr>
          <p:nvPr>
            <p:ph type="body" idx="13"/>
          </p:nvPr>
        </p:nvSpPr>
        <p:spPr/>
        <p:txBody>
          <a:bodyPr/>
          <a:lstStyle/>
          <a:p>
            <a:r>
              <a:rPr lang="pt-BR" dirty="0"/>
              <a:t>Regionalização, de acordo com o Estado sede de cada empresa</a:t>
            </a:r>
            <a:endParaRPr lang="en-US" dirty="0"/>
          </a:p>
        </p:txBody>
      </p:sp>
      <p:sp>
        <p:nvSpPr>
          <p:cNvPr id="5" name="Espaço Reservado para Texto 4"/>
          <p:cNvSpPr>
            <a:spLocks noGrp="1"/>
          </p:cNvSpPr>
          <p:nvPr>
            <p:ph type="body" idx="15"/>
          </p:nvPr>
        </p:nvSpPr>
        <p:spPr/>
        <p:txBody>
          <a:bodyPr/>
          <a:lstStyle/>
          <a:p>
            <a:r>
              <a:rPr lang="en-US" sz="900" dirty="0"/>
              <a:t>Fonte: Ranking ABAD Nielsen 2019</a:t>
            </a:r>
          </a:p>
        </p:txBody>
      </p:sp>
      <p:graphicFrame>
        <p:nvGraphicFramePr>
          <p:cNvPr id="6" name="Tabela 5"/>
          <p:cNvGraphicFramePr>
            <a:graphicFrameLocks noGrp="1"/>
          </p:cNvGraphicFramePr>
          <p:nvPr>
            <p:extLst>
              <p:ext uri="{D42A27DB-BD31-4B8C-83A1-F6EECF244321}">
                <p14:modId xmlns:p14="http://schemas.microsoft.com/office/powerpoint/2010/main" val="1467354919"/>
              </p:ext>
            </p:extLst>
          </p:nvPr>
        </p:nvGraphicFramePr>
        <p:xfrm>
          <a:off x="990600" y="1905000"/>
          <a:ext cx="7086604" cy="4154643"/>
        </p:xfrm>
        <a:graphic>
          <a:graphicData uri="http://schemas.openxmlformats.org/drawingml/2006/table">
            <a:tbl>
              <a:tblPr firstRow="1" bandRow="1">
                <a:tableStyleId>{6E25E649-3F16-4E02-A733-19D2CDBF48F0}</a:tableStyleId>
              </a:tblPr>
              <a:tblGrid>
                <a:gridCol w="15240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870860">
                  <a:extLst>
                    <a:ext uri="{9D8B030D-6E8A-4147-A177-3AD203B41FA5}">
                      <a16:colId xmlns:a16="http://schemas.microsoft.com/office/drawing/2014/main" xmlns="" val="20004"/>
                    </a:ext>
                  </a:extLst>
                </a:gridCol>
                <a:gridCol w="1012372">
                  <a:extLst>
                    <a:ext uri="{9D8B030D-6E8A-4147-A177-3AD203B41FA5}">
                      <a16:colId xmlns:a16="http://schemas.microsoft.com/office/drawing/2014/main" xmlns="" val="20005"/>
                    </a:ext>
                  </a:extLst>
                </a:gridCol>
                <a:gridCol w="1012372">
                  <a:extLst>
                    <a:ext uri="{9D8B030D-6E8A-4147-A177-3AD203B41FA5}">
                      <a16:colId xmlns:a16="http://schemas.microsoft.com/office/drawing/2014/main" xmlns="" val="20006"/>
                    </a:ext>
                  </a:extLst>
                </a:gridCol>
              </a:tblGrid>
              <a:tr h="907438">
                <a:tc>
                  <a:txBody>
                    <a:bodyPr/>
                    <a:lstStyle/>
                    <a:p>
                      <a:pPr algn="ctr" fontAlgn="b"/>
                      <a:endParaRPr lang="en-US" sz="1600" b="0" i="0" u="none" strike="noStrike" dirty="0">
                        <a:solidFill>
                          <a:srgbClr val="000000"/>
                        </a:solidFill>
                        <a:effectLst/>
                        <a:latin typeface="Arial"/>
                      </a:endParaRPr>
                    </a:p>
                  </a:txBody>
                  <a:tcPr marL="0" marR="0" marT="0" marB="0" anchor="ctr"/>
                </a:tc>
                <a:tc>
                  <a:txBody>
                    <a:bodyPr/>
                    <a:lstStyle/>
                    <a:p>
                      <a:pPr algn="ctr" fontAlgn="b"/>
                      <a:r>
                        <a:rPr lang="en-US" sz="1600" u="none" strike="noStrike" dirty="0" err="1">
                          <a:effectLst/>
                        </a:rPr>
                        <a:t>Brasil</a:t>
                      </a:r>
                      <a:endParaRPr lang="en-US" sz="1600" b="0" i="0" u="none" strike="noStrike" dirty="0">
                        <a:solidFill>
                          <a:schemeClr val="bg1"/>
                        </a:solidFill>
                        <a:effectLst/>
                        <a:latin typeface="Arial"/>
                      </a:endParaRPr>
                    </a:p>
                  </a:txBody>
                  <a:tcPr marL="0" marR="0" marT="0" marB="0" anchor="ctr"/>
                </a:tc>
                <a:tc>
                  <a:txBody>
                    <a:bodyPr/>
                    <a:lstStyle/>
                    <a:p>
                      <a:pPr algn="ctr" fontAlgn="b"/>
                      <a:r>
                        <a:rPr lang="en-US" sz="1600" u="none" strike="noStrike" dirty="0">
                          <a:effectLst/>
                        </a:rPr>
                        <a:t>Norte</a:t>
                      </a:r>
                      <a:endParaRPr lang="en-US" sz="1600" b="0" i="0" u="none" strike="noStrike" dirty="0">
                        <a:solidFill>
                          <a:schemeClr val="bg1"/>
                        </a:solidFill>
                        <a:effectLst/>
                        <a:latin typeface="Arial"/>
                      </a:endParaRPr>
                    </a:p>
                  </a:txBody>
                  <a:tcPr marL="0" marR="0" marT="0" marB="0" anchor="ctr"/>
                </a:tc>
                <a:tc>
                  <a:txBody>
                    <a:bodyPr/>
                    <a:lstStyle/>
                    <a:p>
                      <a:pPr algn="ctr" fontAlgn="b"/>
                      <a:r>
                        <a:rPr lang="en-US" sz="1600" u="none" strike="noStrike" dirty="0" err="1">
                          <a:effectLst/>
                        </a:rPr>
                        <a:t>Nordeste</a:t>
                      </a:r>
                      <a:endParaRPr lang="en-US" sz="1600" b="0" i="0" u="none" strike="noStrike" dirty="0">
                        <a:solidFill>
                          <a:schemeClr val="bg1"/>
                        </a:solidFill>
                        <a:effectLst/>
                        <a:latin typeface="Arial"/>
                      </a:endParaRPr>
                    </a:p>
                  </a:txBody>
                  <a:tcPr marL="0" marR="0" marT="0" marB="0" anchor="ctr"/>
                </a:tc>
                <a:tc>
                  <a:txBody>
                    <a:bodyPr/>
                    <a:lstStyle/>
                    <a:p>
                      <a:pPr algn="ctr" fontAlgn="b"/>
                      <a:r>
                        <a:rPr lang="en-US" sz="1600" u="none" strike="noStrike" dirty="0">
                          <a:effectLst/>
                        </a:rPr>
                        <a:t>Centro-</a:t>
                      </a:r>
                      <a:r>
                        <a:rPr lang="en-US" sz="1600" u="none" strike="noStrike" dirty="0" err="1">
                          <a:effectLst/>
                        </a:rPr>
                        <a:t>Oeste</a:t>
                      </a:r>
                      <a:endParaRPr lang="en-US" sz="1600" b="0" i="0" u="none" strike="noStrike" dirty="0">
                        <a:solidFill>
                          <a:schemeClr val="bg1"/>
                        </a:solidFill>
                        <a:effectLst/>
                        <a:latin typeface="Arial"/>
                      </a:endParaRPr>
                    </a:p>
                  </a:txBody>
                  <a:tcPr marL="0" marR="0" marT="0" marB="0" anchor="ctr"/>
                </a:tc>
                <a:tc>
                  <a:txBody>
                    <a:bodyPr/>
                    <a:lstStyle/>
                    <a:p>
                      <a:pPr algn="ctr" fontAlgn="b"/>
                      <a:r>
                        <a:rPr lang="en-US" sz="1600" u="none" strike="noStrike" dirty="0" err="1">
                          <a:effectLst/>
                        </a:rPr>
                        <a:t>Sudeste</a:t>
                      </a:r>
                      <a:endParaRPr lang="en-US" sz="1600" b="0" i="0" u="none" strike="noStrike" dirty="0">
                        <a:solidFill>
                          <a:schemeClr val="bg1"/>
                        </a:solidFill>
                        <a:effectLst/>
                        <a:latin typeface="Arial"/>
                      </a:endParaRPr>
                    </a:p>
                  </a:txBody>
                  <a:tcPr marL="0" marR="0" marT="0" marB="0" anchor="ctr"/>
                </a:tc>
                <a:tc>
                  <a:txBody>
                    <a:bodyPr/>
                    <a:lstStyle/>
                    <a:p>
                      <a:pPr algn="ctr" fontAlgn="b"/>
                      <a:r>
                        <a:rPr lang="en-US" sz="1600" u="none" strike="noStrike" dirty="0" err="1">
                          <a:effectLst/>
                        </a:rPr>
                        <a:t>Sul</a:t>
                      </a:r>
                      <a:endParaRPr lang="en-US" sz="1600" b="0" i="0" u="none" strike="noStrike" dirty="0">
                        <a:solidFill>
                          <a:schemeClr val="bg1"/>
                        </a:solidFill>
                        <a:effectLst/>
                        <a:latin typeface="Arial"/>
                      </a:endParaRPr>
                    </a:p>
                  </a:txBody>
                  <a:tcPr marL="0" marR="0" marT="0" marB="0" anchor="ctr"/>
                </a:tc>
                <a:extLst>
                  <a:ext uri="{0D108BD9-81ED-4DB2-BD59-A6C34878D82A}">
                    <a16:rowId xmlns:a16="http://schemas.microsoft.com/office/drawing/2014/main" xmlns="" val="10000"/>
                  </a:ext>
                </a:extLst>
              </a:tr>
              <a:tr h="649441">
                <a:tc>
                  <a:txBody>
                    <a:bodyPr/>
                    <a:lstStyle/>
                    <a:p>
                      <a:pPr algn="ctr" fontAlgn="b"/>
                      <a:r>
                        <a:rPr lang="en-US" sz="1600" u="none" strike="noStrike" dirty="0">
                          <a:effectLst/>
                        </a:rPr>
                        <a:t>25%</a:t>
                      </a:r>
                      <a:endParaRPr lang="en-US" sz="1600" b="0" i="0" u="none" strike="noStrike" dirty="0">
                        <a:solidFill>
                          <a:srgbClr val="000000"/>
                        </a:solidFill>
                        <a:effectLst/>
                        <a:latin typeface="Arial"/>
                      </a:endParaRPr>
                    </a:p>
                  </a:txBody>
                  <a:tcPr marL="0" marR="0" marT="0"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2,8</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-4,3</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7,5</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3,1</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2,4</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8,7</a:t>
                      </a:r>
                    </a:p>
                  </a:txBody>
                  <a:tcPr marL="9525" marR="9525" marT="9525" marB="0" anchor="ctr"/>
                </a:tc>
                <a:extLst>
                  <a:ext uri="{0D108BD9-81ED-4DB2-BD59-A6C34878D82A}">
                    <a16:rowId xmlns:a16="http://schemas.microsoft.com/office/drawing/2014/main" xmlns="" val="10001"/>
                  </a:ext>
                </a:extLst>
              </a:tr>
              <a:tr h="649441">
                <a:tc>
                  <a:txBody>
                    <a:bodyPr/>
                    <a:lstStyle/>
                    <a:p>
                      <a:pPr algn="ctr" fontAlgn="b"/>
                      <a:r>
                        <a:rPr lang="en-US" sz="1600" u="none" strike="noStrike" dirty="0">
                          <a:effectLst/>
                        </a:rPr>
                        <a:t>25,1% a 50%</a:t>
                      </a:r>
                      <a:endParaRPr lang="en-US" sz="1600" b="0" i="0" u="none" strike="noStrike" dirty="0">
                        <a:solidFill>
                          <a:srgbClr val="000000"/>
                        </a:solidFill>
                        <a:effectLst/>
                        <a:latin typeface="Arial"/>
                      </a:endParaRPr>
                    </a:p>
                  </a:txBody>
                  <a:tcPr marL="0" marR="0" marT="0"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6,2</a:t>
                      </a:r>
                    </a:p>
                  </a:txBody>
                  <a:tcPr marL="9525" marR="9525" marT="9525"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6,7</a:t>
                      </a:r>
                    </a:p>
                  </a:txBody>
                  <a:tcPr marL="9525" marR="9525" marT="9525"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7,7</a:t>
                      </a:r>
                    </a:p>
                  </a:txBody>
                  <a:tcPr marL="9525" marR="9525" marT="9525"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7,6</a:t>
                      </a:r>
                    </a:p>
                  </a:txBody>
                  <a:tcPr marL="9525" marR="9525" marT="9525"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5,8</a:t>
                      </a:r>
                    </a:p>
                  </a:txBody>
                  <a:tcPr marL="9525" marR="9525" marT="9525" marB="0" anchor="ctr"/>
                </a:tc>
                <a:tc>
                  <a:txBody>
                    <a:bodyPr/>
                    <a:lstStyle/>
                    <a:p>
                      <a:pPr marL="0" algn="ctr" defTabSz="457200" rtl="0" eaLnBrk="1" fontAlgn="b" latinLnBrk="0" hangingPunct="1"/>
                      <a:r>
                        <a:rPr lang="pt-BR" sz="1600" b="0" i="0" u="none" strike="noStrike" kern="1200">
                          <a:solidFill>
                            <a:schemeClr val="accent6"/>
                          </a:solidFill>
                          <a:effectLst/>
                          <a:latin typeface="Arial"/>
                          <a:ea typeface="+mn-ea"/>
                          <a:cs typeface="+mn-cs"/>
                        </a:rPr>
                        <a:t>1,7</a:t>
                      </a:r>
                    </a:p>
                  </a:txBody>
                  <a:tcPr marL="9525" marR="9525" marT="9525" marB="0" anchor="ctr"/>
                </a:tc>
                <a:extLst>
                  <a:ext uri="{0D108BD9-81ED-4DB2-BD59-A6C34878D82A}">
                    <a16:rowId xmlns:a16="http://schemas.microsoft.com/office/drawing/2014/main" xmlns="" val="10002"/>
                  </a:ext>
                </a:extLst>
              </a:tr>
              <a:tr h="649441">
                <a:tc>
                  <a:txBody>
                    <a:bodyPr/>
                    <a:lstStyle/>
                    <a:p>
                      <a:pPr algn="ctr" fontAlgn="b"/>
                      <a:r>
                        <a:rPr lang="en-US" sz="1600" u="none" strike="noStrike" dirty="0">
                          <a:effectLst/>
                        </a:rPr>
                        <a:t>50,1% a 75%</a:t>
                      </a:r>
                      <a:endParaRPr lang="en-US" sz="1600" b="0" i="0" u="none" strike="noStrike" dirty="0">
                        <a:solidFill>
                          <a:srgbClr val="000000"/>
                        </a:solidFill>
                        <a:effectLst/>
                        <a:latin typeface="Arial"/>
                      </a:endParaRPr>
                    </a:p>
                  </a:txBody>
                  <a:tcPr marL="0" marR="0" marT="0" marB="0" anchor="ctr"/>
                </a:tc>
                <a:tc>
                  <a:txBody>
                    <a:bodyPr/>
                    <a:lstStyle/>
                    <a:p>
                      <a:pPr marL="0" algn="ctr" defTabSz="457200" rtl="0" eaLnBrk="1" fontAlgn="b" latinLnBrk="0" hangingPunct="1"/>
                      <a:r>
                        <a:rPr lang="pt-BR" sz="1600" b="0" i="0" u="none" strike="noStrike" kern="1200" dirty="0">
                          <a:solidFill>
                            <a:srgbClr val="FF0000"/>
                          </a:solidFill>
                          <a:effectLst/>
                          <a:latin typeface="Arial"/>
                          <a:ea typeface="+mn-ea"/>
                          <a:cs typeface="+mn-cs"/>
                        </a:rPr>
                        <a:t>8,4</a:t>
                      </a:r>
                    </a:p>
                  </a:txBody>
                  <a:tcPr marL="9525" marR="9525" marT="9525"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12,5</a:t>
                      </a:r>
                    </a:p>
                  </a:txBody>
                  <a:tcPr marL="9525" marR="9525" marT="9525"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4,3</a:t>
                      </a:r>
                    </a:p>
                  </a:txBody>
                  <a:tcPr marL="9525" marR="9525" marT="9525"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5,7</a:t>
                      </a:r>
                    </a:p>
                  </a:txBody>
                  <a:tcPr marL="9525" marR="9525" marT="9525"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4,6</a:t>
                      </a:r>
                    </a:p>
                  </a:txBody>
                  <a:tcPr marL="9525" marR="9525" marT="9525" marB="0" anchor="ctr"/>
                </a:tc>
                <a:tc>
                  <a:txBody>
                    <a:bodyPr/>
                    <a:lstStyle/>
                    <a:p>
                      <a:pPr marL="0" algn="ctr" defTabSz="457200" rtl="0" eaLnBrk="1" fontAlgn="b" latinLnBrk="0" hangingPunct="1"/>
                      <a:r>
                        <a:rPr lang="pt-BR" sz="1600" b="0" i="0" u="none" strike="noStrike" kern="1200" dirty="0">
                          <a:solidFill>
                            <a:srgbClr val="FF0000"/>
                          </a:solidFill>
                          <a:effectLst/>
                          <a:latin typeface="Arial"/>
                          <a:ea typeface="+mn-ea"/>
                          <a:cs typeface="+mn-cs"/>
                        </a:rPr>
                        <a:t>9,4</a:t>
                      </a:r>
                    </a:p>
                  </a:txBody>
                  <a:tcPr marL="9525" marR="9525" marT="9525" marB="0" anchor="ctr"/>
                </a:tc>
                <a:extLst>
                  <a:ext uri="{0D108BD9-81ED-4DB2-BD59-A6C34878D82A}">
                    <a16:rowId xmlns:a16="http://schemas.microsoft.com/office/drawing/2014/main" xmlns="" val="10003"/>
                  </a:ext>
                </a:extLst>
              </a:tr>
              <a:tr h="649441">
                <a:tc>
                  <a:txBody>
                    <a:bodyPr/>
                    <a:lstStyle/>
                    <a:p>
                      <a:pPr algn="ctr" fontAlgn="b"/>
                      <a:r>
                        <a:rPr lang="en-US" sz="1600" u="none" strike="noStrike" dirty="0">
                          <a:effectLst/>
                        </a:rPr>
                        <a:t>75,1% a 100%</a:t>
                      </a:r>
                      <a:endParaRPr lang="en-US" sz="1600" b="0" i="0" u="none" strike="noStrike" dirty="0">
                        <a:solidFill>
                          <a:srgbClr val="000000"/>
                        </a:solidFill>
                        <a:effectLst/>
                        <a:latin typeface="Arial"/>
                      </a:endParaRPr>
                    </a:p>
                  </a:txBody>
                  <a:tcPr marL="0" marR="0" marT="0" marB="0" anchor="ctr"/>
                </a:tc>
                <a:tc>
                  <a:txBody>
                    <a:bodyPr/>
                    <a:lstStyle/>
                    <a:p>
                      <a:pPr marL="0" algn="ctr" defTabSz="457200" rtl="0" eaLnBrk="1" fontAlgn="b" latinLnBrk="0" hangingPunct="1"/>
                      <a:r>
                        <a:rPr lang="pt-BR" sz="1600" b="0" i="0" u="none" strike="noStrike" kern="1200" dirty="0">
                          <a:solidFill>
                            <a:schemeClr val="tx1"/>
                          </a:solidFill>
                          <a:effectLst/>
                          <a:latin typeface="Arial"/>
                          <a:ea typeface="+mn-ea"/>
                          <a:cs typeface="+mn-cs"/>
                        </a:rPr>
                        <a:t>7,8</a:t>
                      </a:r>
                    </a:p>
                  </a:txBody>
                  <a:tcPr marL="9525" marR="9525" marT="9525" marB="0" anchor="ctr"/>
                </a:tc>
                <a:tc>
                  <a:txBody>
                    <a:bodyPr/>
                    <a:lstStyle/>
                    <a:p>
                      <a:pPr marL="0" algn="ctr" defTabSz="457200" rtl="0" eaLnBrk="1" fontAlgn="b" latinLnBrk="0" hangingPunct="1"/>
                      <a:r>
                        <a:rPr lang="pt-BR" sz="1600" b="0" i="0" u="none" strike="noStrike" kern="1200" dirty="0">
                          <a:solidFill>
                            <a:srgbClr val="FF0000"/>
                          </a:solidFill>
                          <a:effectLst/>
                          <a:latin typeface="Arial"/>
                          <a:ea typeface="+mn-ea"/>
                          <a:cs typeface="+mn-cs"/>
                        </a:rPr>
                        <a:t>16,1</a:t>
                      </a:r>
                    </a:p>
                  </a:txBody>
                  <a:tcPr marL="9525" marR="9525" marT="9525" marB="0" anchor="ctr"/>
                </a:tc>
                <a:tc>
                  <a:txBody>
                    <a:bodyPr/>
                    <a:lstStyle/>
                    <a:p>
                      <a:pPr marL="0" algn="ctr" defTabSz="457200" rtl="0" eaLnBrk="1" fontAlgn="b" latinLnBrk="0" hangingPunct="1"/>
                      <a:r>
                        <a:rPr lang="pt-BR" sz="1600" b="0" i="0" u="none" strike="noStrike" kern="1200" dirty="0">
                          <a:solidFill>
                            <a:srgbClr val="FF0000"/>
                          </a:solidFill>
                          <a:effectLst/>
                          <a:latin typeface="Arial"/>
                          <a:ea typeface="+mn-ea"/>
                          <a:cs typeface="+mn-cs"/>
                        </a:rPr>
                        <a:t>8,4</a:t>
                      </a:r>
                    </a:p>
                  </a:txBody>
                  <a:tcPr marL="9525" marR="9525" marT="9525" marB="0" anchor="ctr"/>
                </a:tc>
                <a:tc>
                  <a:txBody>
                    <a:bodyPr/>
                    <a:lstStyle/>
                    <a:p>
                      <a:pPr marL="0" algn="ctr" defTabSz="457200" rtl="0" eaLnBrk="1" fontAlgn="b" latinLnBrk="0" hangingPunct="1"/>
                      <a:r>
                        <a:rPr lang="pt-BR" sz="1600" b="0" i="0" u="none" strike="noStrike" kern="1200" dirty="0">
                          <a:solidFill>
                            <a:srgbClr val="FF0000"/>
                          </a:solidFill>
                          <a:effectLst/>
                          <a:latin typeface="Arial"/>
                          <a:ea typeface="+mn-ea"/>
                          <a:cs typeface="+mn-cs"/>
                        </a:rPr>
                        <a:t>8,5</a:t>
                      </a:r>
                    </a:p>
                  </a:txBody>
                  <a:tcPr marL="9525" marR="9525" marT="9525" marB="0" anchor="ctr"/>
                </a:tc>
                <a:tc>
                  <a:txBody>
                    <a:bodyPr/>
                    <a:lstStyle/>
                    <a:p>
                      <a:pPr marL="0" algn="ctr" defTabSz="457200" rtl="0" eaLnBrk="1" fontAlgn="b" latinLnBrk="0" hangingPunct="1"/>
                      <a:r>
                        <a:rPr lang="pt-BR" sz="1600" b="0" i="0" u="none" strike="noStrike" kern="1200" dirty="0">
                          <a:solidFill>
                            <a:srgbClr val="FF0000"/>
                          </a:solidFill>
                          <a:effectLst/>
                          <a:latin typeface="Arial"/>
                          <a:ea typeface="+mn-ea"/>
                          <a:cs typeface="+mn-cs"/>
                        </a:rPr>
                        <a:t>8,5</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6,3</a:t>
                      </a:r>
                    </a:p>
                  </a:txBody>
                  <a:tcPr marL="9525" marR="9525" marT="9525" marB="0" anchor="ctr"/>
                </a:tc>
                <a:extLst>
                  <a:ext uri="{0D108BD9-81ED-4DB2-BD59-A6C34878D82A}">
                    <a16:rowId xmlns:a16="http://schemas.microsoft.com/office/drawing/2014/main" xmlns="" val="10004"/>
                  </a:ext>
                </a:extLst>
              </a:tr>
              <a:tr h="649441">
                <a:tc>
                  <a:txBody>
                    <a:bodyPr/>
                    <a:lstStyle/>
                    <a:p>
                      <a:pPr algn="ctr" fontAlgn="b"/>
                      <a:r>
                        <a:rPr lang="en-US" sz="1600" u="none" strike="noStrike" dirty="0">
                          <a:effectLst/>
                        </a:rPr>
                        <a:t>TOTAL</a:t>
                      </a:r>
                      <a:endParaRPr lang="en-US" sz="1600" b="0" i="0" u="none" strike="noStrike" dirty="0">
                        <a:solidFill>
                          <a:srgbClr val="000000"/>
                        </a:solidFill>
                        <a:effectLst/>
                        <a:latin typeface="Arial"/>
                      </a:endParaRPr>
                    </a:p>
                  </a:txBody>
                  <a:tcPr marL="0" marR="0" marT="0"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6,3</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7,5</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6,9</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6,4</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5,3</a:t>
                      </a:r>
                    </a:p>
                  </a:txBody>
                  <a:tcPr marL="9525" marR="9525" marT="9525" marB="0" anchor="ctr"/>
                </a:tc>
                <a:tc>
                  <a:txBody>
                    <a:bodyPr/>
                    <a:lstStyle/>
                    <a:p>
                      <a:pPr marL="0" algn="ctr" defTabSz="457200" rtl="0" eaLnBrk="1" fontAlgn="b" latinLnBrk="0" hangingPunct="1"/>
                      <a:r>
                        <a:rPr lang="pt-BR" sz="1600" b="0" i="0" u="none" strike="noStrike" kern="1200" dirty="0">
                          <a:solidFill>
                            <a:schemeClr val="accent6"/>
                          </a:solidFill>
                          <a:effectLst/>
                          <a:latin typeface="Arial"/>
                          <a:ea typeface="+mn-ea"/>
                          <a:cs typeface="+mn-cs"/>
                        </a:rPr>
                        <a:t>6,2</a:t>
                      </a:r>
                    </a:p>
                  </a:txBody>
                  <a:tcPr marL="9525" marR="9525" marT="9525" marB="0" anchor="ctr"/>
                </a:tc>
                <a:extLst>
                  <a:ext uri="{0D108BD9-81ED-4DB2-BD59-A6C34878D82A}">
                    <a16:rowId xmlns:a16="http://schemas.microsoft.com/office/drawing/2014/main" xmlns="" val="10005"/>
                  </a:ext>
                </a:extLst>
              </a:tr>
            </a:tbl>
          </a:graphicData>
        </a:graphic>
      </p:graphicFrame>
      <p:sp>
        <p:nvSpPr>
          <p:cNvPr id="4" name="TextBox 3"/>
          <p:cNvSpPr txBox="1"/>
          <p:nvPr/>
        </p:nvSpPr>
        <p:spPr>
          <a:xfrm>
            <a:off x="963768" y="2455188"/>
            <a:ext cx="1316182" cy="335756"/>
          </a:xfrm>
          <a:prstGeom prst="rect">
            <a:avLst/>
          </a:prstGeom>
          <a:noFill/>
        </p:spPr>
        <p:txBody>
          <a:bodyPr wrap="square" rtlCol="0">
            <a:spAutoFit/>
          </a:bodyPr>
          <a:lstStyle/>
          <a:p>
            <a:r>
              <a:rPr lang="pt-BR" b="1" dirty="0">
                <a:solidFill>
                  <a:srgbClr val="FFFFFF"/>
                </a:solidFill>
              </a:rPr>
              <a:t>Quartis</a:t>
            </a:r>
          </a:p>
        </p:txBody>
      </p:sp>
      <p:sp>
        <p:nvSpPr>
          <p:cNvPr id="7" name="TextBox 6"/>
          <p:cNvSpPr txBox="1"/>
          <p:nvPr/>
        </p:nvSpPr>
        <p:spPr>
          <a:xfrm>
            <a:off x="1516097" y="1941352"/>
            <a:ext cx="1316182" cy="369332"/>
          </a:xfrm>
          <a:prstGeom prst="rect">
            <a:avLst/>
          </a:prstGeom>
          <a:noFill/>
        </p:spPr>
        <p:txBody>
          <a:bodyPr wrap="square" rtlCol="0">
            <a:spAutoFit/>
          </a:bodyPr>
          <a:lstStyle/>
          <a:p>
            <a:r>
              <a:rPr lang="pt-BR" b="1" dirty="0">
                <a:solidFill>
                  <a:srgbClr val="FFFFFF"/>
                </a:solidFill>
              </a:rPr>
              <a:t>Regiões</a:t>
            </a:r>
          </a:p>
        </p:txBody>
      </p:sp>
      <p:cxnSp>
        <p:nvCxnSpPr>
          <p:cNvPr id="9" name="Straight Connector 8"/>
          <p:cNvCxnSpPr/>
          <p:nvPr/>
        </p:nvCxnSpPr>
        <p:spPr>
          <a:xfrm>
            <a:off x="1066800" y="1981200"/>
            <a:ext cx="1345842" cy="809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97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REGIONALIZAÇÃO</a:t>
            </a:r>
          </a:p>
        </p:txBody>
      </p:sp>
      <p:sp>
        <p:nvSpPr>
          <p:cNvPr id="5" name="Text Placeholder 4"/>
          <p:cNvSpPr>
            <a:spLocks noGrp="1"/>
          </p:cNvSpPr>
          <p:nvPr>
            <p:ph type="body" idx="13"/>
          </p:nvPr>
        </p:nvSpPr>
        <p:spPr>
          <a:xfrm>
            <a:off x="533400" y="6400800"/>
            <a:ext cx="8165592" cy="315119"/>
          </a:xfrm>
        </p:spPr>
        <p:txBody>
          <a:bodyPr/>
          <a:lstStyle/>
          <a:p>
            <a:r>
              <a:rPr lang="pt-BR" sz="900" dirty="0"/>
              <a:t>Fonte: Ranking ABAD Nielsen 2019</a:t>
            </a:r>
          </a:p>
        </p:txBody>
      </p:sp>
      <p:sp>
        <p:nvSpPr>
          <p:cNvPr id="6" name="Retângulo de cantos arredondados 13"/>
          <p:cNvSpPr/>
          <p:nvPr/>
        </p:nvSpPr>
        <p:spPr>
          <a:xfrm>
            <a:off x="533400" y="2009001"/>
            <a:ext cx="8458200" cy="2029599"/>
          </a:xfrm>
          <a:prstGeom prst="roundRect">
            <a:avLst/>
          </a:prstGeom>
          <a:solidFill>
            <a:srgbClr val="FFC4D3">
              <a:alpha val="27843"/>
            </a:srgb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Retângulo de cantos arredondados 13"/>
          <p:cNvSpPr/>
          <p:nvPr/>
        </p:nvSpPr>
        <p:spPr>
          <a:xfrm>
            <a:off x="533400" y="4218801"/>
            <a:ext cx="8458200" cy="2029599"/>
          </a:xfrm>
          <a:prstGeom prst="roundRect">
            <a:avLst/>
          </a:prstGeom>
          <a:solidFill>
            <a:srgbClr val="FFC4D3">
              <a:alpha val="27843"/>
            </a:srgb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2" descr="http://www.brasilsolidario.com.br/imagens/mapa-do-brasil.gif"/>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62000" y="2221831"/>
            <a:ext cx="1546534" cy="16039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brasilsolidario.com.br/imagens/mapa-do-brasil.gif"/>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62000" y="4431631"/>
            <a:ext cx="1546534" cy="16039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81365" y="2654467"/>
            <a:ext cx="1107804" cy="369332"/>
          </a:xfrm>
          <a:prstGeom prst="rect">
            <a:avLst/>
          </a:prstGeom>
          <a:noFill/>
        </p:spPr>
        <p:txBody>
          <a:bodyPr wrap="none" rtlCol="0">
            <a:spAutoFit/>
          </a:bodyPr>
          <a:lstStyle/>
          <a:p>
            <a:r>
              <a:rPr lang="pt-BR" b="1" dirty="0">
                <a:solidFill>
                  <a:srgbClr val="000000"/>
                </a:solidFill>
              </a:rPr>
              <a:t>1 ESTADO</a:t>
            </a:r>
          </a:p>
        </p:txBody>
      </p:sp>
      <p:sp>
        <p:nvSpPr>
          <p:cNvPr id="17" name="TextBox 16"/>
          <p:cNvSpPr txBox="1"/>
          <p:nvPr/>
        </p:nvSpPr>
        <p:spPr>
          <a:xfrm>
            <a:off x="990600" y="4888468"/>
            <a:ext cx="1332224" cy="369332"/>
          </a:xfrm>
          <a:prstGeom prst="rect">
            <a:avLst/>
          </a:prstGeom>
          <a:noFill/>
        </p:spPr>
        <p:txBody>
          <a:bodyPr wrap="none" rtlCol="0">
            <a:spAutoFit/>
          </a:bodyPr>
          <a:lstStyle/>
          <a:p>
            <a:r>
              <a:rPr lang="pt-BR" b="1" dirty="0">
                <a:solidFill>
                  <a:srgbClr val="000000"/>
                </a:solidFill>
              </a:rPr>
              <a:t>2+ ESTADOS</a:t>
            </a:r>
          </a:p>
        </p:txBody>
      </p:sp>
      <p:sp>
        <p:nvSpPr>
          <p:cNvPr id="18" name="TextBox 17"/>
          <p:cNvSpPr txBox="1"/>
          <p:nvPr/>
        </p:nvSpPr>
        <p:spPr>
          <a:xfrm>
            <a:off x="2971800" y="2048133"/>
            <a:ext cx="2200924" cy="369332"/>
          </a:xfrm>
          <a:prstGeom prst="rect">
            <a:avLst/>
          </a:prstGeom>
          <a:noFill/>
        </p:spPr>
        <p:txBody>
          <a:bodyPr wrap="none" rtlCol="0">
            <a:spAutoFit/>
          </a:bodyPr>
          <a:lstStyle/>
          <a:p>
            <a:r>
              <a:rPr lang="pt-BR" dirty="0">
                <a:solidFill>
                  <a:srgbClr val="5F5F5F"/>
                </a:solidFill>
              </a:rPr>
              <a:t>Número de empresas</a:t>
            </a:r>
          </a:p>
        </p:txBody>
      </p:sp>
      <p:sp>
        <p:nvSpPr>
          <p:cNvPr id="19" name="TextBox 18"/>
          <p:cNvSpPr txBox="1"/>
          <p:nvPr/>
        </p:nvSpPr>
        <p:spPr>
          <a:xfrm>
            <a:off x="2971800" y="4431631"/>
            <a:ext cx="2200924" cy="369332"/>
          </a:xfrm>
          <a:prstGeom prst="rect">
            <a:avLst/>
          </a:prstGeom>
          <a:noFill/>
        </p:spPr>
        <p:txBody>
          <a:bodyPr wrap="none" rtlCol="0">
            <a:spAutoFit/>
          </a:bodyPr>
          <a:lstStyle/>
          <a:p>
            <a:r>
              <a:rPr lang="pt-BR" dirty="0">
                <a:solidFill>
                  <a:srgbClr val="5F5F5F"/>
                </a:solidFill>
              </a:rPr>
              <a:t>Número de empresas</a:t>
            </a:r>
          </a:p>
        </p:txBody>
      </p:sp>
      <p:sp>
        <p:nvSpPr>
          <p:cNvPr id="20" name="TextBox 19"/>
          <p:cNvSpPr txBox="1"/>
          <p:nvPr/>
        </p:nvSpPr>
        <p:spPr>
          <a:xfrm>
            <a:off x="6019800" y="2048969"/>
            <a:ext cx="2114874" cy="369332"/>
          </a:xfrm>
          <a:prstGeom prst="rect">
            <a:avLst/>
          </a:prstGeom>
          <a:noFill/>
        </p:spPr>
        <p:txBody>
          <a:bodyPr wrap="none" rtlCol="0">
            <a:spAutoFit/>
          </a:bodyPr>
          <a:lstStyle/>
          <a:p>
            <a:r>
              <a:rPr lang="pt-BR" dirty="0">
                <a:solidFill>
                  <a:srgbClr val="5F5F5F"/>
                </a:solidFill>
              </a:rPr>
              <a:t>Var (%) Faturamento</a:t>
            </a:r>
          </a:p>
        </p:txBody>
      </p:sp>
      <p:sp>
        <p:nvSpPr>
          <p:cNvPr id="22" name="TextBox 21"/>
          <p:cNvSpPr txBox="1"/>
          <p:nvPr/>
        </p:nvSpPr>
        <p:spPr>
          <a:xfrm>
            <a:off x="6019800" y="4431631"/>
            <a:ext cx="2114874" cy="369332"/>
          </a:xfrm>
          <a:prstGeom prst="rect">
            <a:avLst/>
          </a:prstGeom>
          <a:noFill/>
        </p:spPr>
        <p:txBody>
          <a:bodyPr wrap="none" rtlCol="0">
            <a:spAutoFit/>
          </a:bodyPr>
          <a:lstStyle/>
          <a:p>
            <a:r>
              <a:rPr lang="pt-BR" dirty="0">
                <a:solidFill>
                  <a:srgbClr val="5F5F5F"/>
                </a:solidFill>
              </a:rPr>
              <a:t>Var (%) Faturamento</a:t>
            </a:r>
          </a:p>
        </p:txBody>
      </p:sp>
      <p:sp>
        <p:nvSpPr>
          <p:cNvPr id="23" name="TextBox 22"/>
          <p:cNvSpPr txBox="1"/>
          <p:nvPr/>
        </p:nvSpPr>
        <p:spPr>
          <a:xfrm>
            <a:off x="3628871" y="2700634"/>
            <a:ext cx="886781" cy="646331"/>
          </a:xfrm>
          <a:prstGeom prst="rect">
            <a:avLst/>
          </a:prstGeom>
          <a:noFill/>
        </p:spPr>
        <p:txBody>
          <a:bodyPr wrap="none" rtlCol="0">
            <a:spAutoFit/>
          </a:bodyPr>
          <a:lstStyle/>
          <a:p>
            <a:r>
              <a:rPr lang="pt-BR" sz="3600" dirty="0">
                <a:solidFill>
                  <a:srgbClr val="5F5F5F"/>
                </a:solidFill>
              </a:rPr>
              <a:t>362</a:t>
            </a:r>
          </a:p>
        </p:txBody>
      </p:sp>
      <p:sp>
        <p:nvSpPr>
          <p:cNvPr id="24" name="TextBox 23"/>
          <p:cNvSpPr txBox="1"/>
          <p:nvPr/>
        </p:nvSpPr>
        <p:spPr>
          <a:xfrm>
            <a:off x="6411029" y="2700633"/>
            <a:ext cx="1098378" cy="646331"/>
          </a:xfrm>
          <a:prstGeom prst="rect">
            <a:avLst/>
          </a:prstGeom>
          <a:noFill/>
        </p:spPr>
        <p:txBody>
          <a:bodyPr wrap="none" rtlCol="0">
            <a:spAutoFit/>
          </a:bodyPr>
          <a:lstStyle/>
          <a:p>
            <a:r>
              <a:rPr lang="pt-BR" sz="3600" dirty="0">
                <a:solidFill>
                  <a:srgbClr val="5F5F5F"/>
                </a:solidFill>
              </a:rPr>
              <a:t>9,4%</a:t>
            </a:r>
          </a:p>
        </p:txBody>
      </p:sp>
      <p:sp>
        <p:nvSpPr>
          <p:cNvPr id="25" name="TextBox 24"/>
          <p:cNvSpPr txBox="1"/>
          <p:nvPr/>
        </p:nvSpPr>
        <p:spPr>
          <a:xfrm>
            <a:off x="3609019" y="5068669"/>
            <a:ext cx="954107" cy="646331"/>
          </a:xfrm>
          <a:prstGeom prst="rect">
            <a:avLst/>
          </a:prstGeom>
          <a:noFill/>
        </p:spPr>
        <p:txBody>
          <a:bodyPr wrap="none" rtlCol="0">
            <a:spAutoFit/>
          </a:bodyPr>
          <a:lstStyle/>
          <a:p>
            <a:r>
              <a:rPr lang="pt-BR" sz="3600" dirty="0">
                <a:solidFill>
                  <a:srgbClr val="5F5F5F"/>
                </a:solidFill>
              </a:rPr>
              <a:t>303</a:t>
            </a:r>
          </a:p>
        </p:txBody>
      </p:sp>
      <p:sp>
        <p:nvSpPr>
          <p:cNvPr id="26" name="TextBox 25"/>
          <p:cNvSpPr txBox="1"/>
          <p:nvPr/>
        </p:nvSpPr>
        <p:spPr>
          <a:xfrm>
            <a:off x="6400800" y="5068669"/>
            <a:ext cx="1236236" cy="646331"/>
          </a:xfrm>
          <a:prstGeom prst="rect">
            <a:avLst/>
          </a:prstGeom>
          <a:noFill/>
        </p:spPr>
        <p:txBody>
          <a:bodyPr wrap="none" rtlCol="0">
            <a:spAutoFit/>
          </a:bodyPr>
          <a:lstStyle/>
          <a:p>
            <a:r>
              <a:rPr lang="pt-BR" sz="3600" dirty="0">
                <a:solidFill>
                  <a:srgbClr val="5F5F5F"/>
                </a:solidFill>
              </a:rPr>
              <a:t>4,9%</a:t>
            </a:r>
          </a:p>
        </p:txBody>
      </p:sp>
    </p:spTree>
    <p:extLst>
      <p:ext uri="{BB962C8B-B14F-4D97-AF65-F5344CB8AC3E}">
        <p14:creationId xmlns:p14="http://schemas.microsoft.com/office/powerpoint/2010/main" val="149065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a:t>Análise dos RESULTADOS DO ESTUDO</a:t>
            </a:r>
          </a:p>
        </p:txBody>
      </p:sp>
      <p:sp>
        <p:nvSpPr>
          <p:cNvPr id="2" name="Subtítulo 1"/>
          <p:cNvSpPr>
            <a:spLocks noGrp="1"/>
          </p:cNvSpPr>
          <p:nvPr>
            <p:ph type="subTitle" idx="1"/>
          </p:nvPr>
        </p:nvSpPr>
        <p:spPr/>
        <p:txBody>
          <a:bodyPr/>
          <a:lstStyle/>
          <a:p>
            <a:r>
              <a:rPr lang="pt-BR" dirty="0"/>
              <a:t>RANKING ABAD NIELSEN 2019</a:t>
            </a:r>
          </a:p>
        </p:txBody>
      </p:sp>
    </p:spTree>
    <p:extLst>
      <p:ext uri="{BB962C8B-B14F-4D97-AF65-F5344CB8AC3E}">
        <p14:creationId xmlns:p14="http://schemas.microsoft.com/office/powerpoint/2010/main" val="387168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IMPORTÂNCIA DAS MODALIDADES EM 2018</a:t>
            </a:r>
            <a:endParaRPr lang="en-US" dirty="0"/>
          </a:p>
        </p:txBody>
      </p:sp>
      <p:sp>
        <p:nvSpPr>
          <p:cNvPr id="3" name="Espaço Reservado para Texto 2"/>
          <p:cNvSpPr>
            <a:spLocks noGrp="1"/>
          </p:cNvSpPr>
          <p:nvPr>
            <p:ph type="body" idx="13"/>
          </p:nvPr>
        </p:nvSpPr>
        <p:spPr/>
        <p:txBody>
          <a:bodyPr/>
          <a:lstStyle/>
          <a:p>
            <a:r>
              <a:rPr lang="pt-BR" sz="1400" dirty="0"/>
              <a:t>Multiplica-se o percentual do faturamento da modalidade pelo faturamento total da empresa</a:t>
            </a:r>
            <a:endParaRPr lang="en-US" sz="1400" dirty="0"/>
          </a:p>
        </p:txBody>
      </p:sp>
      <p:sp>
        <p:nvSpPr>
          <p:cNvPr id="5" name="Espaço Reservado para Texto 4"/>
          <p:cNvSpPr>
            <a:spLocks noGrp="1"/>
          </p:cNvSpPr>
          <p:nvPr>
            <p:ph type="body" idx="15"/>
          </p:nvPr>
        </p:nvSpPr>
        <p:spPr/>
        <p:txBody>
          <a:bodyPr/>
          <a:lstStyle/>
          <a:p>
            <a:r>
              <a:rPr lang="pt-BR" dirty="0"/>
              <a:t>Fonte: Ranking ABAD Nielsen 2019</a:t>
            </a:r>
          </a:p>
          <a:p>
            <a:endParaRPr lang="en-US" dirty="0"/>
          </a:p>
        </p:txBody>
      </p:sp>
      <p:graphicFrame>
        <p:nvGraphicFramePr>
          <p:cNvPr id="8" name="Gráfico 7"/>
          <p:cNvGraphicFramePr/>
          <p:nvPr>
            <p:extLst>
              <p:ext uri="{D42A27DB-BD31-4B8C-83A1-F6EECF244321}">
                <p14:modId xmlns:p14="http://schemas.microsoft.com/office/powerpoint/2010/main" val="70126082"/>
              </p:ext>
            </p:extLst>
          </p:nvPr>
        </p:nvGraphicFramePr>
        <p:xfrm>
          <a:off x="1524000" y="1905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017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MoVIMENTAÇÕES DO SETOR</a:t>
            </a:r>
          </a:p>
        </p:txBody>
      </p:sp>
      <p:graphicFrame>
        <p:nvGraphicFramePr>
          <p:cNvPr id="9" name="Table 8"/>
          <p:cNvGraphicFramePr>
            <a:graphicFrameLocks noGrp="1"/>
          </p:cNvGraphicFramePr>
          <p:nvPr>
            <p:extLst>
              <p:ext uri="{D42A27DB-BD31-4B8C-83A1-F6EECF244321}">
                <p14:modId xmlns:p14="http://schemas.microsoft.com/office/powerpoint/2010/main" val="2733832251"/>
              </p:ext>
            </p:extLst>
          </p:nvPr>
        </p:nvGraphicFramePr>
        <p:xfrm>
          <a:off x="980820" y="2197143"/>
          <a:ext cx="7391401" cy="3073228"/>
        </p:xfrm>
        <a:graphic>
          <a:graphicData uri="http://schemas.openxmlformats.org/drawingml/2006/table">
            <a:tbl>
              <a:tblPr/>
              <a:tblGrid>
                <a:gridCol w="2480009">
                  <a:extLst>
                    <a:ext uri="{9D8B030D-6E8A-4147-A177-3AD203B41FA5}">
                      <a16:colId xmlns:a16="http://schemas.microsoft.com/office/drawing/2014/main" xmlns="" val="20000"/>
                    </a:ext>
                  </a:extLst>
                </a:gridCol>
                <a:gridCol w="1872165">
                  <a:extLst>
                    <a:ext uri="{9D8B030D-6E8A-4147-A177-3AD203B41FA5}">
                      <a16:colId xmlns:a16="http://schemas.microsoft.com/office/drawing/2014/main" xmlns="" val="20001"/>
                    </a:ext>
                  </a:extLst>
                </a:gridCol>
                <a:gridCol w="1872165">
                  <a:extLst>
                    <a:ext uri="{9D8B030D-6E8A-4147-A177-3AD203B41FA5}">
                      <a16:colId xmlns:a16="http://schemas.microsoft.com/office/drawing/2014/main" xmlns="" val="20002"/>
                    </a:ext>
                  </a:extLst>
                </a:gridCol>
                <a:gridCol w="1167062">
                  <a:extLst>
                    <a:ext uri="{9D8B030D-6E8A-4147-A177-3AD203B41FA5}">
                      <a16:colId xmlns:a16="http://schemas.microsoft.com/office/drawing/2014/main" xmlns="" val="20003"/>
                    </a:ext>
                  </a:extLst>
                </a:gridCol>
              </a:tblGrid>
              <a:tr h="431800">
                <a:tc>
                  <a:txBody>
                    <a:bodyPr/>
                    <a:lstStyle/>
                    <a:p>
                      <a:pPr algn="ctr" fontAlgn="ctr"/>
                      <a:r>
                        <a:rPr lang="pt-BR" sz="1400" b="1"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pt-BR" sz="1400" b="1" i="0" u="none" strike="noStrike" dirty="0">
                          <a:solidFill>
                            <a:srgbClr val="000000"/>
                          </a:solidFill>
                          <a:effectLst/>
                          <a:latin typeface="Arial"/>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pt-BR" sz="1400" b="1" i="0" u="none" strike="noStrike" dirty="0">
                          <a:solidFill>
                            <a:srgbClr val="000000"/>
                          </a:solidFill>
                          <a:effectLst/>
                          <a:latin typeface="Arial"/>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pt-BR" sz="1400" b="1" i="0" u="none" strike="noStrike">
                          <a:solidFill>
                            <a:srgbClr val="000000"/>
                          </a:solidFill>
                          <a:effectLst/>
                          <a:latin typeface="Arial"/>
                        </a:rPr>
                        <a:t>Var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xmlns="" val="10000"/>
                  </a:ext>
                </a:extLst>
              </a:tr>
              <a:tr h="495257">
                <a:tc>
                  <a:txBody>
                    <a:bodyPr/>
                    <a:lstStyle/>
                    <a:p>
                      <a:pPr algn="ctr" fontAlgn="ctr"/>
                      <a:r>
                        <a:rPr lang="pt-BR" sz="1400" b="1" i="0" u="none" strike="noStrike" dirty="0">
                          <a:solidFill>
                            <a:srgbClr val="000000"/>
                          </a:solidFill>
                          <a:effectLst/>
                          <a:latin typeface="Arial"/>
                        </a:rPr>
                        <a:t>Faturamento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pt-BR" sz="1800" b="0" i="0" u="none" strike="noStrike" dirty="0">
                          <a:effectLst/>
                          <a:latin typeface="MS Sans Serif"/>
                        </a:rPr>
                        <a:t> 82.818.843.678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effectLst/>
                          <a:latin typeface="MS Sans Serif"/>
                        </a:rPr>
                        <a:t> 88.046.990.998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800" b="0" i="0" u="none" strike="noStrike">
                          <a:solidFill>
                            <a:srgbClr val="000000"/>
                          </a:solidFill>
                          <a:effectLst/>
                          <a:latin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20657">
                <a:tc>
                  <a:txBody>
                    <a:bodyPr/>
                    <a:lstStyle/>
                    <a:p>
                      <a:pPr algn="ctr" fontAlgn="ctr"/>
                      <a:r>
                        <a:rPr lang="pt-BR" sz="1400" b="1" i="0" u="none" strike="noStrike">
                          <a:solidFill>
                            <a:srgbClr val="000000"/>
                          </a:solidFill>
                          <a:effectLst/>
                          <a:latin typeface="Arial"/>
                        </a:rPr>
                        <a:t>Funcionários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800" b="0" i="0" u="none" strike="noStrike" dirty="0">
                          <a:effectLst/>
                          <a:latin typeface="MS Sans Serif"/>
                        </a:rPr>
                        <a:t>113.815</a:t>
                      </a:r>
                      <a:endParaRPr lang="pt-BR" sz="1800" b="0" i="0" u="none" strike="noStrike" dirty="0">
                        <a:effectLst/>
                        <a:latin typeface="MS Sans Serif"/>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effectLst/>
                          <a:latin typeface="MS Sans Serif"/>
                        </a:rPr>
                        <a:t> 119.156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800" b="0" i="0" u="none" strike="noStrike">
                          <a:solidFill>
                            <a:srgbClr val="000000"/>
                          </a:solidFill>
                          <a:effectLst/>
                          <a:latin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6057">
                <a:tc>
                  <a:txBody>
                    <a:bodyPr/>
                    <a:lstStyle/>
                    <a:p>
                      <a:pPr algn="ctr" fontAlgn="ctr"/>
                      <a:r>
                        <a:rPr lang="pt-BR" sz="1400" b="1" i="0" u="none" strike="noStrike" dirty="0">
                          <a:solidFill>
                            <a:srgbClr val="000000"/>
                          </a:solidFill>
                          <a:effectLst/>
                          <a:latin typeface="Arial"/>
                        </a:rPr>
                        <a:t>Vendedores CLT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800" b="0" i="0" u="none" strike="noStrike" dirty="0">
                          <a:effectLst/>
                          <a:latin typeface="MS Sans Serif"/>
                        </a:rPr>
                        <a:t>18.321</a:t>
                      </a:r>
                      <a:endParaRPr lang="pt-BR" sz="1800" b="0" i="0" u="none" strike="noStrike" dirty="0">
                        <a:effectLst/>
                        <a:latin typeface="MS Sans Serif"/>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effectLst/>
                          <a:latin typeface="MS Sans Serif"/>
                        </a:rPr>
                        <a:t> 18.910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800" b="0" i="0" u="none" strike="noStrike">
                          <a:solidFill>
                            <a:srgbClr val="000000"/>
                          </a:solidFill>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46057">
                <a:tc>
                  <a:txBody>
                    <a:bodyPr/>
                    <a:lstStyle/>
                    <a:p>
                      <a:pPr algn="ctr" fontAlgn="ctr"/>
                      <a:r>
                        <a:rPr lang="pt-BR" sz="1400" b="1" i="0" u="none" strike="noStrike">
                          <a:solidFill>
                            <a:srgbClr val="000000"/>
                          </a:solidFill>
                          <a:effectLst/>
                          <a:latin typeface="Arial"/>
                        </a:rPr>
                        <a:t>Representantes RCA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800" b="0" i="0" u="none" strike="noStrike" dirty="0">
                          <a:effectLst/>
                          <a:latin typeface="MS Sans Serif"/>
                        </a:rPr>
                        <a:t>20.023</a:t>
                      </a:r>
                      <a:endParaRPr lang="pt-BR" sz="1800" b="0" i="0" u="none" strike="noStrike" dirty="0">
                        <a:effectLst/>
                        <a:latin typeface="MS Sans Serif"/>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effectLst/>
                          <a:latin typeface="MS Sans Serif"/>
                        </a:rPr>
                        <a:t> 23.907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800" b="0" i="0" u="none" strike="noStrike">
                          <a:solidFill>
                            <a:srgbClr val="000000"/>
                          </a:solidFill>
                          <a:effectLst/>
                          <a:latin typeface="Arial" panose="020B0604020202020204" pitchFamily="34" charset="0"/>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33400">
                <a:tc>
                  <a:txBody>
                    <a:bodyPr/>
                    <a:lstStyle/>
                    <a:p>
                      <a:pPr algn="ctr" fontAlgn="ctr"/>
                      <a:r>
                        <a:rPr lang="pt-BR" sz="1400" b="1" i="0" u="none" strike="noStrike">
                          <a:solidFill>
                            <a:srgbClr val="000000"/>
                          </a:solidFill>
                          <a:effectLst/>
                          <a:latin typeface="Arial"/>
                        </a:rPr>
                        <a:t>Armazém (m²)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800" b="0" i="0" u="none" strike="noStrike" dirty="0">
                          <a:effectLst/>
                          <a:latin typeface="MS Sans Serif"/>
                        </a:rPr>
                        <a:t>5.060.919</a:t>
                      </a:r>
                      <a:endParaRPr lang="pt-BR" sz="1800" b="0" i="0" u="none" strike="noStrike" dirty="0">
                        <a:effectLst/>
                        <a:latin typeface="MS Sans Serif"/>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effectLst/>
                          <a:latin typeface="MS Sans Serif"/>
                        </a:rPr>
                        <a:t> 4.178.459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800" b="0" i="0" u="none" strike="noStrike" dirty="0">
                          <a:solidFill>
                            <a:srgbClr val="000000"/>
                          </a:solidFill>
                          <a:effectLst/>
                          <a:latin typeface="Arial" panose="020B0604020202020204" pitchFamily="34" charset="0"/>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4" name="Espaço Reservado para Texto 3"/>
          <p:cNvSpPr>
            <a:spLocks noGrp="1"/>
          </p:cNvSpPr>
          <p:nvPr>
            <p:ph type="body" idx="13"/>
          </p:nvPr>
        </p:nvSpPr>
        <p:spPr/>
        <p:txBody>
          <a:bodyPr/>
          <a:lstStyle/>
          <a:p>
            <a:r>
              <a:rPr lang="en-US" dirty="0"/>
              <a:t>REFERENTES ÀS EMPRESAS RESPONDENTES</a:t>
            </a:r>
            <a:endParaRPr lang="pt-BR" dirty="0"/>
          </a:p>
        </p:txBody>
      </p:sp>
    </p:spTree>
    <p:extLst>
      <p:ext uri="{BB962C8B-B14F-4D97-AF65-F5344CB8AC3E}">
        <p14:creationId xmlns:p14="http://schemas.microsoft.com/office/powerpoint/2010/main" val="367400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MEIOS DE COMERCIALIZAÇÃO</a:t>
            </a:r>
          </a:p>
        </p:txBody>
      </p:sp>
      <p:sp>
        <p:nvSpPr>
          <p:cNvPr id="6" name="Espaço Reservado para Texto 5"/>
          <p:cNvSpPr>
            <a:spLocks noGrp="1"/>
          </p:cNvSpPr>
          <p:nvPr>
            <p:ph type="body" idx="13"/>
          </p:nvPr>
        </p:nvSpPr>
        <p:spPr>
          <a:xfrm>
            <a:off x="457200" y="6400800"/>
            <a:ext cx="8165592" cy="315119"/>
          </a:xfrm>
        </p:spPr>
        <p:txBody>
          <a:bodyPr/>
          <a:lstStyle/>
          <a:p>
            <a:r>
              <a:rPr lang="pt-BR" sz="1200" dirty="0"/>
              <a:t>Fonte: Ranking ABAD Nielsen 2019</a:t>
            </a:r>
          </a:p>
        </p:txBody>
      </p:sp>
      <p:graphicFrame>
        <p:nvGraphicFramePr>
          <p:cNvPr id="4" name="Gráfico 3"/>
          <p:cNvGraphicFramePr/>
          <p:nvPr>
            <p:extLst>
              <p:ext uri="{D42A27DB-BD31-4B8C-83A1-F6EECF244321}">
                <p14:modId xmlns:p14="http://schemas.microsoft.com/office/powerpoint/2010/main" val="2246201220"/>
              </p:ext>
            </p:extLst>
          </p:nvPr>
        </p:nvGraphicFramePr>
        <p:xfrm>
          <a:off x="838200" y="1219200"/>
          <a:ext cx="7620000" cy="50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224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PRESENÇA DE MARCAS PRÓPRIAS</a:t>
            </a:r>
          </a:p>
        </p:txBody>
      </p:sp>
      <p:sp>
        <p:nvSpPr>
          <p:cNvPr id="5" name="CaixaDeTexto 4"/>
          <p:cNvSpPr txBox="1"/>
          <p:nvPr/>
        </p:nvSpPr>
        <p:spPr>
          <a:xfrm rot="16200000">
            <a:off x="-228601" y="2209800"/>
            <a:ext cx="3429000" cy="381000"/>
          </a:xfrm>
          <a:prstGeom prst="rect">
            <a:avLst/>
          </a:prstGeom>
          <a:noFill/>
        </p:spPr>
        <p:txBody>
          <a:bodyPr wrap="square" rtlCol="0">
            <a:spAutoFit/>
          </a:bodyPr>
          <a:lstStyle/>
          <a:p>
            <a:pPr algn="ctr"/>
            <a:r>
              <a:rPr lang="pt-BR" b="1" dirty="0">
                <a:solidFill>
                  <a:srgbClr val="5F5F5F"/>
                </a:solidFill>
              </a:rPr>
              <a:t>DISTRIBUIDOR</a:t>
            </a:r>
          </a:p>
        </p:txBody>
      </p:sp>
      <p:sp>
        <p:nvSpPr>
          <p:cNvPr id="17" name="CaixaDeTexto 16"/>
          <p:cNvSpPr txBox="1"/>
          <p:nvPr/>
        </p:nvSpPr>
        <p:spPr>
          <a:xfrm rot="16200000">
            <a:off x="3395929" y="2388659"/>
            <a:ext cx="3429000" cy="381000"/>
          </a:xfrm>
          <a:prstGeom prst="rect">
            <a:avLst/>
          </a:prstGeom>
          <a:noFill/>
        </p:spPr>
        <p:txBody>
          <a:bodyPr wrap="square" rtlCol="0">
            <a:spAutoFit/>
          </a:bodyPr>
          <a:lstStyle/>
          <a:p>
            <a:pPr algn="ctr"/>
            <a:r>
              <a:rPr lang="pt-BR" b="1" dirty="0">
                <a:solidFill>
                  <a:srgbClr val="5F5F5F"/>
                </a:solidFill>
              </a:rPr>
              <a:t>ATACADO COM ENTREGA</a:t>
            </a:r>
          </a:p>
        </p:txBody>
      </p:sp>
      <p:sp>
        <p:nvSpPr>
          <p:cNvPr id="22" name="CaixaDeTexto 21"/>
          <p:cNvSpPr txBox="1"/>
          <p:nvPr/>
        </p:nvSpPr>
        <p:spPr>
          <a:xfrm rot="16200000">
            <a:off x="-228599" y="4724400"/>
            <a:ext cx="3429000" cy="381000"/>
          </a:xfrm>
          <a:prstGeom prst="rect">
            <a:avLst/>
          </a:prstGeom>
          <a:noFill/>
        </p:spPr>
        <p:txBody>
          <a:bodyPr wrap="square" rtlCol="0">
            <a:spAutoFit/>
          </a:bodyPr>
          <a:lstStyle/>
          <a:p>
            <a:pPr algn="ctr"/>
            <a:r>
              <a:rPr lang="pt-BR" b="1" dirty="0">
                <a:solidFill>
                  <a:srgbClr val="5F5F5F"/>
                </a:solidFill>
              </a:rPr>
              <a:t>ATACADO DE BALCÃO</a:t>
            </a:r>
          </a:p>
        </p:txBody>
      </p:sp>
      <p:sp>
        <p:nvSpPr>
          <p:cNvPr id="25" name="CaixaDeTexto 24"/>
          <p:cNvSpPr txBox="1"/>
          <p:nvPr/>
        </p:nvSpPr>
        <p:spPr>
          <a:xfrm rot="16200000">
            <a:off x="3967429" y="5189220"/>
            <a:ext cx="2286000" cy="381000"/>
          </a:xfrm>
          <a:prstGeom prst="rect">
            <a:avLst/>
          </a:prstGeom>
          <a:noFill/>
        </p:spPr>
        <p:txBody>
          <a:bodyPr wrap="square" rtlCol="0">
            <a:spAutoFit/>
          </a:bodyPr>
          <a:lstStyle/>
          <a:p>
            <a:pPr algn="ctr"/>
            <a:r>
              <a:rPr lang="pt-BR" b="1" dirty="0">
                <a:solidFill>
                  <a:srgbClr val="5F5F5F"/>
                </a:solidFill>
              </a:rPr>
              <a:t>ATACADO AS</a:t>
            </a:r>
          </a:p>
        </p:txBody>
      </p:sp>
      <p:sp>
        <p:nvSpPr>
          <p:cNvPr id="8" name="CaixaDeTexto 7"/>
          <p:cNvSpPr txBox="1"/>
          <p:nvPr/>
        </p:nvSpPr>
        <p:spPr>
          <a:xfrm>
            <a:off x="2286000" y="3489593"/>
            <a:ext cx="1287532" cy="246221"/>
          </a:xfrm>
          <a:prstGeom prst="rect">
            <a:avLst/>
          </a:prstGeom>
          <a:noFill/>
        </p:spPr>
        <p:txBody>
          <a:bodyPr wrap="none" rtlCol="0">
            <a:spAutoFit/>
          </a:bodyPr>
          <a:lstStyle/>
          <a:p>
            <a:r>
              <a:rPr lang="pt-BR" sz="1000" dirty="0">
                <a:solidFill>
                  <a:srgbClr val="5F5F5F"/>
                </a:solidFill>
              </a:rPr>
              <a:t>Respondentes: 368</a:t>
            </a:r>
            <a:endParaRPr lang="en-US" sz="1000" dirty="0">
              <a:solidFill>
                <a:srgbClr val="5F5F5F"/>
              </a:solidFill>
            </a:endParaRPr>
          </a:p>
        </p:txBody>
      </p:sp>
      <p:sp>
        <p:nvSpPr>
          <p:cNvPr id="26" name="CaixaDeTexto 25"/>
          <p:cNvSpPr txBox="1"/>
          <p:nvPr/>
        </p:nvSpPr>
        <p:spPr>
          <a:xfrm>
            <a:off x="5772765" y="3480912"/>
            <a:ext cx="1287532" cy="246221"/>
          </a:xfrm>
          <a:prstGeom prst="rect">
            <a:avLst/>
          </a:prstGeom>
          <a:noFill/>
        </p:spPr>
        <p:txBody>
          <a:bodyPr wrap="none" rtlCol="0">
            <a:spAutoFit/>
          </a:bodyPr>
          <a:lstStyle/>
          <a:p>
            <a:r>
              <a:rPr lang="pt-BR" sz="1000" dirty="0">
                <a:solidFill>
                  <a:srgbClr val="5F5F5F"/>
                </a:solidFill>
              </a:rPr>
              <a:t>Respondentes: 197</a:t>
            </a:r>
            <a:endParaRPr lang="en-US" sz="1000" dirty="0">
              <a:solidFill>
                <a:srgbClr val="5F5F5F"/>
              </a:solidFill>
            </a:endParaRPr>
          </a:p>
        </p:txBody>
      </p:sp>
      <p:sp>
        <p:nvSpPr>
          <p:cNvPr id="29" name="CaixaDeTexto 28"/>
          <p:cNvSpPr txBox="1"/>
          <p:nvPr/>
        </p:nvSpPr>
        <p:spPr>
          <a:xfrm>
            <a:off x="2304434" y="6019800"/>
            <a:ext cx="1217000" cy="246221"/>
          </a:xfrm>
          <a:prstGeom prst="rect">
            <a:avLst/>
          </a:prstGeom>
          <a:noFill/>
        </p:spPr>
        <p:txBody>
          <a:bodyPr wrap="none" rtlCol="0">
            <a:spAutoFit/>
          </a:bodyPr>
          <a:lstStyle/>
          <a:p>
            <a:r>
              <a:rPr lang="pt-BR" sz="1000" dirty="0">
                <a:solidFill>
                  <a:srgbClr val="5F5F5F"/>
                </a:solidFill>
              </a:rPr>
              <a:t>Respondentes: 26</a:t>
            </a:r>
          </a:p>
        </p:txBody>
      </p:sp>
      <p:sp>
        <p:nvSpPr>
          <p:cNvPr id="31" name="CaixaDeTexto 30"/>
          <p:cNvSpPr txBox="1"/>
          <p:nvPr/>
        </p:nvSpPr>
        <p:spPr>
          <a:xfrm>
            <a:off x="5791200" y="6019800"/>
            <a:ext cx="1217000" cy="246221"/>
          </a:xfrm>
          <a:prstGeom prst="rect">
            <a:avLst/>
          </a:prstGeom>
          <a:noFill/>
        </p:spPr>
        <p:txBody>
          <a:bodyPr wrap="none" rtlCol="0">
            <a:spAutoFit/>
          </a:bodyPr>
          <a:lstStyle/>
          <a:p>
            <a:r>
              <a:rPr lang="pt-BR" sz="1000" dirty="0">
                <a:solidFill>
                  <a:srgbClr val="5F5F5F"/>
                </a:solidFill>
              </a:rPr>
              <a:t>Respondentes: 25</a:t>
            </a:r>
          </a:p>
        </p:txBody>
      </p:sp>
      <p:sp>
        <p:nvSpPr>
          <p:cNvPr id="7" name="Retângulo 6"/>
          <p:cNvSpPr/>
          <p:nvPr/>
        </p:nvSpPr>
        <p:spPr>
          <a:xfrm>
            <a:off x="733228" y="6553200"/>
            <a:ext cx="1826141" cy="215444"/>
          </a:xfrm>
          <a:prstGeom prst="rect">
            <a:avLst/>
          </a:prstGeom>
        </p:spPr>
        <p:txBody>
          <a:bodyPr wrap="none">
            <a:spAutoFit/>
          </a:bodyPr>
          <a:lstStyle/>
          <a:p>
            <a:r>
              <a:rPr lang="pt-BR" sz="800" dirty="0">
                <a:solidFill>
                  <a:srgbClr val="5F5F5F"/>
                </a:solidFill>
              </a:rPr>
              <a:t>Fonte: Ranking ABAD Nielsen 2019</a:t>
            </a:r>
          </a:p>
        </p:txBody>
      </p:sp>
      <p:graphicFrame>
        <p:nvGraphicFramePr>
          <p:cNvPr id="14" name="Gráfico 13"/>
          <p:cNvGraphicFramePr/>
          <p:nvPr>
            <p:extLst>
              <p:ext uri="{D42A27DB-BD31-4B8C-83A1-F6EECF244321}">
                <p14:modId xmlns:p14="http://schemas.microsoft.com/office/powerpoint/2010/main" val="1022445444"/>
              </p:ext>
            </p:extLst>
          </p:nvPr>
        </p:nvGraphicFramePr>
        <p:xfrm>
          <a:off x="1693125" y="1407320"/>
          <a:ext cx="2421675" cy="2057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Gráfico 26"/>
          <p:cNvGraphicFramePr/>
          <p:nvPr>
            <p:extLst>
              <p:ext uri="{D42A27DB-BD31-4B8C-83A1-F6EECF244321}">
                <p14:modId xmlns:p14="http://schemas.microsoft.com/office/powerpoint/2010/main" val="1181014971"/>
              </p:ext>
            </p:extLst>
          </p:nvPr>
        </p:nvGraphicFramePr>
        <p:xfrm>
          <a:off x="5257804" y="1322898"/>
          <a:ext cx="2421675" cy="2057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Gráfico 27"/>
          <p:cNvGraphicFramePr/>
          <p:nvPr>
            <p:extLst>
              <p:ext uri="{D42A27DB-BD31-4B8C-83A1-F6EECF244321}">
                <p14:modId xmlns:p14="http://schemas.microsoft.com/office/powerpoint/2010/main" val="957454985"/>
              </p:ext>
            </p:extLst>
          </p:nvPr>
        </p:nvGraphicFramePr>
        <p:xfrm>
          <a:off x="1672870" y="3858707"/>
          <a:ext cx="2421675" cy="20574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áfico 29"/>
          <p:cNvGraphicFramePr/>
          <p:nvPr>
            <p:extLst>
              <p:ext uri="{D42A27DB-BD31-4B8C-83A1-F6EECF244321}">
                <p14:modId xmlns:p14="http://schemas.microsoft.com/office/powerpoint/2010/main" val="4209054268"/>
              </p:ext>
            </p:extLst>
          </p:nvPr>
        </p:nvGraphicFramePr>
        <p:xfrm>
          <a:off x="5344051" y="4021520"/>
          <a:ext cx="2421675" cy="20574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8963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Linhas de produto</a:t>
            </a:r>
          </a:p>
        </p:txBody>
      </p:sp>
      <p:sp>
        <p:nvSpPr>
          <p:cNvPr id="6" name="Espaço Reservado para Texto 5"/>
          <p:cNvSpPr>
            <a:spLocks noGrp="1"/>
          </p:cNvSpPr>
          <p:nvPr>
            <p:ph type="body" idx="13"/>
          </p:nvPr>
        </p:nvSpPr>
        <p:spPr>
          <a:xfrm>
            <a:off x="457200" y="6542881"/>
            <a:ext cx="8165592" cy="315119"/>
          </a:xfrm>
        </p:spPr>
        <p:txBody>
          <a:bodyPr/>
          <a:lstStyle/>
          <a:p>
            <a:r>
              <a:rPr lang="pt-BR" sz="1200" dirty="0"/>
              <a:t>Fonte: Ranking ABAD Nielsen 2019</a:t>
            </a:r>
          </a:p>
        </p:txBody>
      </p:sp>
      <p:graphicFrame>
        <p:nvGraphicFramePr>
          <p:cNvPr id="4" name="Gráfico 3"/>
          <p:cNvGraphicFramePr/>
          <p:nvPr>
            <p:extLst>
              <p:ext uri="{D42A27DB-BD31-4B8C-83A1-F6EECF244321}">
                <p14:modId xmlns:p14="http://schemas.microsoft.com/office/powerpoint/2010/main" val="68825869"/>
              </p:ext>
            </p:extLst>
          </p:nvPr>
        </p:nvGraphicFramePr>
        <p:xfrm>
          <a:off x="838200" y="1397000"/>
          <a:ext cx="7543800" cy="515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493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FORMAS DE PAGAMENTO</a:t>
            </a:r>
          </a:p>
        </p:txBody>
      </p:sp>
      <p:sp>
        <p:nvSpPr>
          <p:cNvPr id="3" name="Espaço Reservado para Texto 2"/>
          <p:cNvSpPr>
            <a:spLocks noGrp="1"/>
          </p:cNvSpPr>
          <p:nvPr>
            <p:ph type="body" idx="13"/>
          </p:nvPr>
        </p:nvSpPr>
        <p:spPr/>
        <p:txBody>
          <a:bodyPr/>
          <a:lstStyle/>
          <a:p>
            <a:r>
              <a:rPr lang="pt-BR" dirty="0"/>
              <a:t>COBRANÇA BANCÁRIA SE CONSOLIDA COMO A PRINCIPAL FORMA DE PAGAMENTO</a:t>
            </a:r>
          </a:p>
        </p:txBody>
      </p:sp>
      <p:sp>
        <p:nvSpPr>
          <p:cNvPr id="6" name="Espaço Reservado para Texto 5"/>
          <p:cNvSpPr>
            <a:spLocks noGrp="1"/>
          </p:cNvSpPr>
          <p:nvPr>
            <p:ph type="body" idx="15"/>
          </p:nvPr>
        </p:nvSpPr>
        <p:spPr/>
        <p:txBody>
          <a:bodyPr/>
          <a:lstStyle/>
          <a:p>
            <a:r>
              <a:rPr lang="pt-BR" dirty="0"/>
              <a:t>Fonte: Ranking ABAD Nielsen 2019</a:t>
            </a:r>
          </a:p>
        </p:txBody>
      </p:sp>
      <p:graphicFrame>
        <p:nvGraphicFramePr>
          <p:cNvPr id="4" name="Gráfico 3"/>
          <p:cNvGraphicFramePr/>
          <p:nvPr>
            <p:extLst>
              <p:ext uri="{D42A27DB-BD31-4B8C-83A1-F6EECF244321}">
                <p14:modId xmlns:p14="http://schemas.microsoft.com/office/powerpoint/2010/main" val="4234567678"/>
              </p:ext>
            </p:extLst>
          </p:nvPr>
        </p:nvGraphicFramePr>
        <p:xfrm>
          <a:off x="381000" y="1676400"/>
          <a:ext cx="84582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9712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AGENDA</a:t>
            </a:r>
          </a:p>
        </p:txBody>
      </p:sp>
      <p:sp>
        <p:nvSpPr>
          <p:cNvPr id="4" name="Espaço Reservado para Conteúdo 3"/>
          <p:cNvSpPr>
            <a:spLocks noGrp="1"/>
          </p:cNvSpPr>
          <p:nvPr>
            <p:ph type="body" idx="15"/>
          </p:nvPr>
        </p:nvSpPr>
        <p:spPr>
          <a:xfrm>
            <a:off x="572373" y="4419600"/>
            <a:ext cx="8165592" cy="365760"/>
          </a:xfrm>
        </p:spPr>
        <p:txBody>
          <a:bodyPr/>
          <a:lstStyle/>
          <a:p>
            <a:pPr marL="342900" indent="-342900">
              <a:lnSpc>
                <a:spcPct val="150000"/>
              </a:lnSpc>
              <a:buFont typeface="Wingdings" panose="05000000000000000000" pitchFamily="2" charset="2"/>
              <a:buChar char="ü"/>
            </a:pPr>
            <a:r>
              <a:rPr lang="pt-BR" sz="2400" b="1" dirty="0"/>
              <a:t>O RANKING 2019 EM NÚMEROS</a:t>
            </a:r>
          </a:p>
          <a:p>
            <a:pPr marL="342900" indent="-342900">
              <a:lnSpc>
                <a:spcPct val="150000"/>
              </a:lnSpc>
              <a:buFont typeface="Wingdings" panose="05000000000000000000" pitchFamily="2" charset="2"/>
              <a:buChar char="ü"/>
            </a:pPr>
            <a:r>
              <a:rPr lang="pt-BR" sz="2400" b="1" dirty="0"/>
              <a:t>ANÁLISE DO SETOR</a:t>
            </a:r>
          </a:p>
          <a:p>
            <a:pPr marL="342900" indent="-342900">
              <a:lnSpc>
                <a:spcPct val="150000"/>
              </a:lnSpc>
              <a:buFont typeface="Wingdings" panose="05000000000000000000" pitchFamily="2" charset="2"/>
              <a:buChar char="ü"/>
            </a:pPr>
            <a:r>
              <a:rPr lang="pt-BR" sz="2400" b="1" dirty="0"/>
              <a:t>RESULTADOS DO ESTUDO</a:t>
            </a:r>
          </a:p>
          <a:p>
            <a:pPr marL="342900" indent="-342900">
              <a:lnSpc>
                <a:spcPct val="150000"/>
              </a:lnSpc>
              <a:buFont typeface="Wingdings" panose="05000000000000000000" pitchFamily="2" charset="2"/>
              <a:buChar char="ü"/>
            </a:pPr>
            <a:r>
              <a:rPr lang="pt-BR" sz="2400" b="1" dirty="0"/>
              <a:t>ANÁLISE DE EXPECTATIVAS DO SETOR</a:t>
            </a:r>
          </a:p>
          <a:p>
            <a:pPr marL="342900" indent="-342900">
              <a:lnSpc>
                <a:spcPct val="150000"/>
              </a:lnSpc>
              <a:buFont typeface="Wingdings" panose="05000000000000000000" pitchFamily="2" charset="2"/>
              <a:buChar char="ü"/>
            </a:pPr>
            <a:r>
              <a:rPr lang="pt-BR" sz="2400" b="1" dirty="0"/>
              <a:t>INVESTIMENTOS</a:t>
            </a: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7721" y="6718479"/>
            <a:ext cx="219075" cy="6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44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3725" y="228600"/>
            <a:ext cx="8165592" cy="571500"/>
          </a:xfrm>
        </p:spPr>
        <p:txBody>
          <a:bodyPr/>
          <a:lstStyle/>
          <a:p>
            <a:r>
              <a:rPr lang="pt-BR" dirty="0"/>
              <a:t>PRAZOS DE PAGAMENTO</a:t>
            </a:r>
          </a:p>
        </p:txBody>
      </p:sp>
      <p:sp>
        <p:nvSpPr>
          <p:cNvPr id="3" name="Espaço Reservado para Texto 2"/>
          <p:cNvSpPr>
            <a:spLocks noGrp="1"/>
          </p:cNvSpPr>
          <p:nvPr>
            <p:ph type="body" idx="13"/>
          </p:nvPr>
        </p:nvSpPr>
        <p:spPr>
          <a:xfrm>
            <a:off x="594360" y="848783"/>
            <a:ext cx="8165592" cy="315119"/>
          </a:xfrm>
        </p:spPr>
        <p:txBody>
          <a:bodyPr/>
          <a:lstStyle/>
          <a:p>
            <a:r>
              <a:rPr lang="pt-BR" sz="1600" dirty="0"/>
              <a:t>PRAZOS</a:t>
            </a:r>
            <a:r>
              <a:rPr lang="pt-BR" dirty="0"/>
              <a:t> MAIORES CORRESPONDEM À MAIOR PARTE DO CENÁRIO DE PAGAMENTO</a:t>
            </a:r>
          </a:p>
        </p:txBody>
      </p:sp>
      <p:sp>
        <p:nvSpPr>
          <p:cNvPr id="6" name="Espaço Reservado para Texto 5"/>
          <p:cNvSpPr>
            <a:spLocks noGrp="1"/>
          </p:cNvSpPr>
          <p:nvPr>
            <p:ph type="body" idx="15"/>
          </p:nvPr>
        </p:nvSpPr>
        <p:spPr/>
        <p:txBody>
          <a:bodyPr/>
          <a:lstStyle/>
          <a:p>
            <a:r>
              <a:rPr lang="pt-BR" dirty="0"/>
              <a:t>Fonte: Ranking ABAD Nielsen 2019</a:t>
            </a:r>
          </a:p>
        </p:txBody>
      </p:sp>
      <p:graphicFrame>
        <p:nvGraphicFramePr>
          <p:cNvPr id="7" name="Gráfico 6"/>
          <p:cNvGraphicFramePr/>
          <p:nvPr>
            <p:extLst>
              <p:ext uri="{D42A27DB-BD31-4B8C-83A1-F6EECF244321}">
                <p14:modId xmlns:p14="http://schemas.microsoft.com/office/powerpoint/2010/main" val="798471661"/>
              </p:ext>
            </p:extLst>
          </p:nvPr>
        </p:nvGraphicFramePr>
        <p:xfrm>
          <a:off x="762000" y="1371600"/>
          <a:ext cx="7543800" cy="515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710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IMPORTÂNCIA DOS CANAIS NO FATURAMENTO</a:t>
            </a:r>
          </a:p>
        </p:txBody>
      </p:sp>
      <p:sp>
        <p:nvSpPr>
          <p:cNvPr id="6" name="Espaço Reservado para Texto 5"/>
          <p:cNvSpPr>
            <a:spLocks noGrp="1"/>
          </p:cNvSpPr>
          <p:nvPr>
            <p:ph type="body" idx="13"/>
          </p:nvPr>
        </p:nvSpPr>
        <p:spPr>
          <a:xfrm>
            <a:off x="165897" y="6642119"/>
            <a:ext cx="8165592" cy="315119"/>
          </a:xfrm>
        </p:spPr>
        <p:txBody>
          <a:bodyPr/>
          <a:lstStyle/>
          <a:p>
            <a:r>
              <a:rPr lang="pt-BR" sz="1200" dirty="0"/>
              <a:t>Fonte: Ranking ABAD Nielsen 2019</a:t>
            </a:r>
          </a:p>
        </p:txBody>
      </p:sp>
      <p:graphicFrame>
        <p:nvGraphicFramePr>
          <p:cNvPr id="7" name="Gráfico 6"/>
          <p:cNvGraphicFramePr/>
          <p:nvPr>
            <p:extLst>
              <p:ext uri="{D42A27DB-BD31-4B8C-83A1-F6EECF244321}">
                <p14:modId xmlns:p14="http://schemas.microsoft.com/office/powerpoint/2010/main" val="1392321156"/>
              </p:ext>
            </p:extLst>
          </p:nvPr>
        </p:nvGraphicFramePr>
        <p:xfrm>
          <a:off x="762000" y="1371600"/>
          <a:ext cx="7543800" cy="515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321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de cantos arredondados 13"/>
          <p:cNvSpPr/>
          <p:nvPr/>
        </p:nvSpPr>
        <p:spPr>
          <a:xfrm>
            <a:off x="4038600" y="1828800"/>
            <a:ext cx="4572000" cy="4648200"/>
          </a:xfrm>
          <a:prstGeom prst="roundRect">
            <a:avLst/>
          </a:prstGeom>
          <a:solidFill>
            <a:srgbClr val="FFC4D3">
              <a:alpha val="2784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ítulo 1"/>
          <p:cNvSpPr>
            <a:spLocks noGrp="1"/>
          </p:cNvSpPr>
          <p:nvPr>
            <p:ph type="title"/>
          </p:nvPr>
        </p:nvSpPr>
        <p:spPr/>
        <p:txBody>
          <a:bodyPr/>
          <a:lstStyle/>
          <a:p>
            <a:r>
              <a:rPr lang="pt-BR" dirty="0"/>
              <a:t>Frota PRÓPRIA</a:t>
            </a:r>
            <a:endParaRPr lang="en-US" dirty="0"/>
          </a:p>
        </p:txBody>
      </p:sp>
      <p:sp>
        <p:nvSpPr>
          <p:cNvPr id="8" name="CaixaDeTexto 7"/>
          <p:cNvSpPr txBox="1"/>
          <p:nvPr/>
        </p:nvSpPr>
        <p:spPr>
          <a:xfrm>
            <a:off x="533400" y="2565737"/>
            <a:ext cx="3505200" cy="1292662"/>
          </a:xfrm>
          <a:prstGeom prst="rect">
            <a:avLst/>
          </a:prstGeom>
          <a:noFill/>
        </p:spPr>
        <p:txBody>
          <a:bodyPr wrap="square" rtlCol="0">
            <a:spAutoFit/>
          </a:bodyPr>
          <a:lstStyle/>
          <a:p>
            <a:pPr marL="285750" indent="-285750">
              <a:buFont typeface="Wingdings" panose="05000000000000000000" pitchFamily="2" charset="2"/>
              <a:buChar char="§"/>
            </a:pPr>
            <a:r>
              <a:rPr lang="pt-BR" dirty="0">
                <a:solidFill>
                  <a:srgbClr val="5F5F5F"/>
                </a:solidFill>
              </a:rPr>
              <a:t>Os respondentes declararam possuir </a:t>
            </a:r>
            <a:r>
              <a:rPr lang="pt-BR" sz="2400" b="1" dirty="0">
                <a:solidFill>
                  <a:srgbClr val="5F5F5F"/>
                </a:solidFill>
              </a:rPr>
              <a:t>2.048</a:t>
            </a:r>
            <a:r>
              <a:rPr lang="pt-BR" sz="2400" dirty="0">
                <a:solidFill>
                  <a:srgbClr val="5F5F5F"/>
                </a:solidFill>
              </a:rPr>
              <a:t> </a:t>
            </a:r>
            <a:r>
              <a:rPr lang="pt-BR" dirty="0">
                <a:solidFill>
                  <a:srgbClr val="5F5F5F"/>
                </a:solidFill>
              </a:rPr>
              <a:t>empilhadeiras motorizadas</a:t>
            </a:r>
          </a:p>
          <a:p>
            <a:pPr marL="285750" indent="-285750">
              <a:buFont typeface="Wingdings" panose="05000000000000000000" pitchFamily="2" charset="2"/>
              <a:buChar char="§"/>
            </a:pPr>
            <a:endParaRPr lang="en-US" dirty="0">
              <a:solidFill>
                <a:srgbClr val="5F5F5F"/>
              </a:solidFill>
            </a:endParaRPr>
          </a:p>
        </p:txBody>
      </p:sp>
      <p:sp>
        <p:nvSpPr>
          <p:cNvPr id="11" name="CaixaDeTexto 10"/>
          <p:cNvSpPr txBox="1"/>
          <p:nvPr/>
        </p:nvSpPr>
        <p:spPr>
          <a:xfrm>
            <a:off x="533400" y="4138136"/>
            <a:ext cx="3505200" cy="1292662"/>
          </a:xfrm>
          <a:prstGeom prst="rect">
            <a:avLst/>
          </a:prstGeom>
          <a:noFill/>
        </p:spPr>
        <p:txBody>
          <a:bodyPr wrap="square" rtlCol="0">
            <a:spAutoFit/>
          </a:bodyPr>
          <a:lstStyle/>
          <a:p>
            <a:pPr marL="285750" indent="-285750">
              <a:buFont typeface="Wingdings" panose="05000000000000000000" pitchFamily="2" charset="2"/>
              <a:buChar char="§"/>
            </a:pPr>
            <a:r>
              <a:rPr lang="pt-BR" dirty="0">
                <a:solidFill>
                  <a:srgbClr val="5F5F5F"/>
                </a:solidFill>
              </a:rPr>
              <a:t>Os respondentes declararam possuir </a:t>
            </a:r>
            <a:r>
              <a:rPr lang="pt-BR" sz="2400" b="1" dirty="0">
                <a:solidFill>
                  <a:srgbClr val="5F5F5F"/>
                </a:solidFill>
              </a:rPr>
              <a:t>17.993</a:t>
            </a:r>
            <a:r>
              <a:rPr lang="pt-BR" sz="2400" dirty="0">
                <a:solidFill>
                  <a:srgbClr val="5F5F5F"/>
                </a:solidFill>
              </a:rPr>
              <a:t> </a:t>
            </a:r>
            <a:r>
              <a:rPr lang="pt-BR" dirty="0">
                <a:solidFill>
                  <a:srgbClr val="5F5F5F"/>
                </a:solidFill>
              </a:rPr>
              <a:t>veículos próprios, em sua maioria</a:t>
            </a:r>
            <a:r>
              <a:rPr lang="en-US" dirty="0">
                <a:solidFill>
                  <a:srgbClr val="5F5F5F"/>
                </a:solidFill>
              </a:rPr>
              <a:t> caminhões </a:t>
            </a:r>
            <a:r>
              <a:rPr lang="en-US" dirty="0" err="1">
                <a:solidFill>
                  <a:srgbClr val="5F5F5F"/>
                </a:solidFill>
              </a:rPr>
              <a:t>médios</a:t>
            </a:r>
            <a:r>
              <a:rPr lang="en-US" dirty="0">
                <a:solidFill>
                  <a:srgbClr val="5F5F5F"/>
                </a:solidFill>
              </a:rPr>
              <a:t>/</a:t>
            </a:r>
            <a:r>
              <a:rPr lang="en-US" dirty="0" err="1">
                <a:solidFill>
                  <a:srgbClr val="5F5F5F"/>
                </a:solidFill>
              </a:rPr>
              <a:t>trucados</a:t>
            </a:r>
            <a:endParaRPr lang="pt-BR" dirty="0">
              <a:solidFill>
                <a:srgbClr val="5F5F5F"/>
              </a:solidFill>
            </a:endParaRPr>
          </a:p>
        </p:txBody>
      </p:sp>
      <p:sp>
        <p:nvSpPr>
          <p:cNvPr id="15" name="CaixaDeTexto 14"/>
          <p:cNvSpPr txBox="1"/>
          <p:nvPr/>
        </p:nvSpPr>
        <p:spPr>
          <a:xfrm>
            <a:off x="5313644" y="1644134"/>
            <a:ext cx="2230156" cy="369332"/>
          </a:xfrm>
          <a:prstGeom prst="rect">
            <a:avLst/>
          </a:prstGeom>
          <a:solidFill>
            <a:schemeClr val="bg1"/>
          </a:solidFill>
        </p:spPr>
        <p:txBody>
          <a:bodyPr wrap="square" rtlCol="0">
            <a:spAutoFit/>
          </a:bodyPr>
          <a:lstStyle/>
          <a:p>
            <a:pPr algn="ctr"/>
            <a:r>
              <a:rPr lang="pt-BR" b="1" dirty="0">
                <a:solidFill>
                  <a:srgbClr val="5F5F5F"/>
                </a:solidFill>
              </a:rPr>
              <a:t>Veículos Próprios</a:t>
            </a:r>
            <a:endParaRPr lang="en-US" b="1" dirty="0">
              <a:solidFill>
                <a:srgbClr val="5F5F5F"/>
              </a:solidFill>
            </a:endParaRPr>
          </a:p>
        </p:txBody>
      </p:sp>
      <p:sp>
        <p:nvSpPr>
          <p:cNvPr id="3" name="Retângulo 2"/>
          <p:cNvSpPr/>
          <p:nvPr/>
        </p:nvSpPr>
        <p:spPr>
          <a:xfrm>
            <a:off x="870857" y="6540826"/>
            <a:ext cx="2614370" cy="276999"/>
          </a:xfrm>
          <a:prstGeom prst="rect">
            <a:avLst/>
          </a:prstGeom>
        </p:spPr>
        <p:txBody>
          <a:bodyPr vert="horz" wrap="square" lIns="91440" tIns="0" rIns="91440" bIns="0" rtlCol="0" anchor="t" anchorCtr="0">
            <a:noAutofit/>
          </a:bodyPr>
          <a:lstStyle/>
          <a:p>
            <a:pPr defTabSz="457200">
              <a:buClr>
                <a:schemeClr val="tx2"/>
              </a:buClr>
              <a:buFont typeface="Arial"/>
              <a:buNone/>
            </a:pPr>
            <a:r>
              <a:rPr lang="pt-BR" sz="1200" dirty="0">
                <a:solidFill>
                  <a:schemeClr val="tx2"/>
                </a:solidFill>
                <a:latin typeface="Arial"/>
                <a:cs typeface="Arial"/>
              </a:rPr>
              <a:t>Fonte: Ranking ABAD Nielsen 2019</a:t>
            </a:r>
          </a:p>
        </p:txBody>
      </p:sp>
      <p:graphicFrame>
        <p:nvGraphicFramePr>
          <p:cNvPr id="4" name="Gráfico 3"/>
          <p:cNvGraphicFramePr/>
          <p:nvPr>
            <p:extLst>
              <p:ext uri="{D42A27DB-BD31-4B8C-83A1-F6EECF244321}">
                <p14:modId xmlns:p14="http://schemas.microsoft.com/office/powerpoint/2010/main" val="3760148942"/>
              </p:ext>
            </p:extLst>
          </p:nvPr>
        </p:nvGraphicFramePr>
        <p:xfrm>
          <a:off x="3276600" y="2106136"/>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922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19200"/>
            <a:ext cx="8165592" cy="571500"/>
          </a:xfrm>
        </p:spPr>
        <p:txBody>
          <a:bodyPr/>
          <a:lstStyle/>
          <a:p>
            <a:r>
              <a:rPr lang="en-US" dirty="0" smtClean="0"/>
              <a:t>OBRIGADO!</a:t>
            </a:r>
            <a:endParaRPr lang="en-US" dirty="0"/>
          </a:p>
        </p:txBody>
      </p:sp>
      <p:sp>
        <p:nvSpPr>
          <p:cNvPr id="3" name="Retângulo 2"/>
          <p:cNvSpPr/>
          <p:nvPr/>
        </p:nvSpPr>
        <p:spPr>
          <a:xfrm>
            <a:off x="870857" y="6540826"/>
            <a:ext cx="1826141" cy="215444"/>
          </a:xfrm>
          <a:prstGeom prst="rect">
            <a:avLst/>
          </a:prstGeom>
        </p:spPr>
        <p:txBody>
          <a:bodyPr wrap="none">
            <a:spAutoFit/>
          </a:bodyPr>
          <a:lstStyle/>
          <a:p>
            <a:r>
              <a:rPr lang="pt-BR" sz="800" dirty="0">
                <a:solidFill>
                  <a:srgbClr val="5F5F5F"/>
                </a:solidFill>
              </a:rPr>
              <a:t>Fonte: Ranking ABAD Nielsen 2019</a:t>
            </a:r>
          </a:p>
        </p:txBody>
      </p:sp>
      <p:pic>
        <p:nvPicPr>
          <p:cNvPr id="9" name="Imagem 8">
            <a:extLst>
              <a:ext uri="{FF2B5EF4-FFF2-40B4-BE49-F238E27FC236}">
                <a16:creationId xmlns:a16="http://schemas.microsoft.com/office/drawing/2014/main" xmlns="" id="{C04299D8-381B-463B-A489-76ABD353B2D6}"/>
              </a:ext>
            </a:extLst>
          </p:cNvPr>
          <p:cNvPicPr>
            <a:picLocks noChangeAspect="1"/>
          </p:cNvPicPr>
          <p:nvPr/>
        </p:nvPicPr>
        <p:blipFill>
          <a:blip r:embed="rId3"/>
          <a:stretch>
            <a:fillRect/>
          </a:stretch>
        </p:blipFill>
        <p:spPr>
          <a:xfrm>
            <a:off x="2753269" y="3048000"/>
            <a:ext cx="3108772" cy="1449040"/>
          </a:xfrm>
          <a:prstGeom prst="rect">
            <a:avLst/>
          </a:prstGeom>
          <a:ln w="28575">
            <a:solidFill>
              <a:schemeClr val="bg1"/>
            </a:solidFill>
          </a:ln>
        </p:spPr>
      </p:pic>
    </p:spTree>
    <p:extLst>
      <p:ext uri="{BB962C8B-B14F-4D97-AF65-F5344CB8AC3E}">
        <p14:creationId xmlns:p14="http://schemas.microsoft.com/office/powerpoint/2010/main" val="382045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a:t>O RANKING EM NÚMEROS</a:t>
            </a:r>
          </a:p>
        </p:txBody>
      </p:sp>
      <p:sp>
        <p:nvSpPr>
          <p:cNvPr id="2" name="Subtítulo 1"/>
          <p:cNvSpPr>
            <a:spLocks noGrp="1"/>
          </p:cNvSpPr>
          <p:nvPr>
            <p:ph type="subTitle" idx="1"/>
          </p:nvPr>
        </p:nvSpPr>
        <p:spPr/>
        <p:txBody>
          <a:bodyPr/>
          <a:lstStyle/>
          <a:p>
            <a:r>
              <a:rPr lang="pt-BR" dirty="0"/>
              <a:t>RANKING ABAD NIELSEN 2019</a:t>
            </a:r>
          </a:p>
        </p:txBody>
      </p:sp>
    </p:spTree>
    <p:extLst>
      <p:ext uri="{BB962C8B-B14F-4D97-AF65-F5344CB8AC3E}">
        <p14:creationId xmlns:p14="http://schemas.microsoft.com/office/powerpoint/2010/main" val="326191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DADOS GERAIS DO ESTUDO</a:t>
            </a:r>
          </a:p>
        </p:txBody>
      </p:sp>
      <p:sp>
        <p:nvSpPr>
          <p:cNvPr id="3" name="Espaço Reservado para Texto 2"/>
          <p:cNvSpPr>
            <a:spLocks noGrp="1"/>
          </p:cNvSpPr>
          <p:nvPr>
            <p:ph type="body" idx="13"/>
          </p:nvPr>
        </p:nvSpPr>
        <p:spPr/>
        <p:txBody>
          <a:bodyPr/>
          <a:lstStyle/>
          <a:p>
            <a:r>
              <a:rPr lang="pt-BR"/>
              <a:t>O NÚMERO DE RESPONDENTES SEGUE EM CRESCIMENTO</a:t>
            </a:r>
            <a:endParaRPr lang="pt-BR" dirty="0"/>
          </a:p>
        </p:txBody>
      </p:sp>
      <p:sp>
        <p:nvSpPr>
          <p:cNvPr id="5" name="Espaço Reservado para Texto 4"/>
          <p:cNvSpPr>
            <a:spLocks noGrp="1"/>
          </p:cNvSpPr>
          <p:nvPr>
            <p:ph type="body" idx="15"/>
          </p:nvPr>
        </p:nvSpPr>
        <p:spPr/>
        <p:txBody>
          <a:bodyPr/>
          <a:lstStyle/>
          <a:p>
            <a:r>
              <a:rPr lang="pt-BR" dirty="0"/>
              <a:t>Fonte: Ranking ABAD Nielsen 2019</a:t>
            </a:r>
          </a:p>
        </p:txBody>
      </p:sp>
      <p:graphicFrame>
        <p:nvGraphicFramePr>
          <p:cNvPr id="4" name="Gráfico 3"/>
          <p:cNvGraphicFramePr/>
          <p:nvPr>
            <p:extLst>
              <p:ext uri="{D42A27DB-BD31-4B8C-83A1-F6EECF244321}">
                <p14:modId xmlns:p14="http://schemas.microsoft.com/office/powerpoint/2010/main" val="813658300"/>
              </p:ext>
            </p:extLst>
          </p:nvPr>
        </p:nvGraphicFramePr>
        <p:xfrm>
          <a:off x="593725" y="1788582"/>
          <a:ext cx="8382000" cy="459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797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PARTICIPANTES POR REGIÃO</a:t>
            </a:r>
          </a:p>
        </p:txBody>
      </p:sp>
      <p:sp>
        <p:nvSpPr>
          <p:cNvPr id="3" name="Espaço Reservado para Texto 2"/>
          <p:cNvSpPr>
            <a:spLocks noGrp="1"/>
          </p:cNvSpPr>
          <p:nvPr>
            <p:ph type="body" idx="13"/>
          </p:nvPr>
        </p:nvSpPr>
        <p:spPr/>
        <p:txBody>
          <a:bodyPr/>
          <a:lstStyle/>
          <a:p>
            <a:r>
              <a:rPr lang="pt-BR" sz="1400" dirty="0"/>
              <a:t>O NORDESTE CONTINUA COMO A REGIÃO COM O MAIOR NÚMERO DE PARTICIPANTES</a:t>
            </a:r>
          </a:p>
        </p:txBody>
      </p:sp>
      <p:sp>
        <p:nvSpPr>
          <p:cNvPr id="5" name="Espaço Reservado para Texto 4"/>
          <p:cNvSpPr>
            <a:spLocks noGrp="1"/>
          </p:cNvSpPr>
          <p:nvPr>
            <p:ph type="body" idx="15"/>
          </p:nvPr>
        </p:nvSpPr>
        <p:spPr>
          <a:xfrm>
            <a:off x="594359" y="6492240"/>
            <a:ext cx="8165592" cy="365760"/>
          </a:xfrm>
        </p:spPr>
        <p:txBody>
          <a:bodyPr/>
          <a:lstStyle/>
          <a:p>
            <a:r>
              <a:rPr lang="pt-BR" dirty="0"/>
              <a:t>Fonte: Ranking ABAD Nielsen 2019 </a:t>
            </a:r>
          </a:p>
        </p:txBody>
      </p:sp>
      <p:grpSp>
        <p:nvGrpSpPr>
          <p:cNvPr id="6" name="Grupo 5"/>
          <p:cNvGrpSpPr/>
          <p:nvPr/>
        </p:nvGrpSpPr>
        <p:grpSpPr>
          <a:xfrm>
            <a:off x="2559667" y="1790635"/>
            <a:ext cx="3200400" cy="3338659"/>
            <a:chOff x="228600" y="1981200"/>
            <a:chExt cx="4114800" cy="4131726"/>
          </a:xfrm>
        </p:grpSpPr>
        <p:pic>
          <p:nvPicPr>
            <p:cNvPr id="4098" name="Picture 2" descr="http://www.brasilsolidario.com.br/imagens/mapa-do-brasil.gif"/>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8600" y="1981200"/>
              <a:ext cx="3976801" cy="3969873"/>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de cantos arredondados 19"/>
            <p:cNvSpPr/>
            <p:nvPr/>
          </p:nvSpPr>
          <p:spPr>
            <a:xfrm>
              <a:off x="990600" y="2743200"/>
              <a:ext cx="1524000" cy="477877"/>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4800" b="1" normalizeH="1" dirty="0">
                  <a:solidFill>
                    <a:srgbClr val="35A147"/>
                  </a:solidFill>
                </a:rPr>
                <a:t>15</a:t>
              </a:r>
              <a:r>
                <a:rPr lang="pt-BR" b="1" normalizeH="1" dirty="0">
                  <a:solidFill>
                    <a:srgbClr val="35A147"/>
                  </a:solidFill>
                </a:rPr>
                <a:t>%</a:t>
              </a:r>
            </a:p>
          </p:txBody>
        </p:sp>
        <p:sp>
          <p:nvSpPr>
            <p:cNvPr id="25" name="Retângulo de cantos arredondados 24"/>
            <p:cNvSpPr/>
            <p:nvPr/>
          </p:nvSpPr>
          <p:spPr>
            <a:xfrm>
              <a:off x="2819400" y="3193533"/>
              <a:ext cx="1524000" cy="477877"/>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4800" b="1" normalizeH="1" dirty="0">
                  <a:solidFill>
                    <a:schemeClr val="accent2"/>
                  </a:solidFill>
                </a:rPr>
                <a:t>37</a:t>
              </a:r>
              <a:r>
                <a:rPr lang="pt-BR" b="1" normalizeH="1" dirty="0">
                  <a:solidFill>
                    <a:schemeClr val="accent2"/>
                  </a:solidFill>
                </a:rPr>
                <a:t>%</a:t>
              </a:r>
              <a:endParaRPr lang="pt-BR" sz="4800" b="1" normalizeH="1" dirty="0">
                <a:solidFill>
                  <a:schemeClr val="accent2"/>
                </a:solidFill>
              </a:endParaRPr>
            </a:p>
          </p:txBody>
        </p:sp>
        <p:sp>
          <p:nvSpPr>
            <p:cNvPr id="26" name="Retângulo de cantos arredondados 25"/>
            <p:cNvSpPr/>
            <p:nvPr/>
          </p:nvSpPr>
          <p:spPr>
            <a:xfrm>
              <a:off x="2514600" y="4486073"/>
              <a:ext cx="1524000" cy="477877"/>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4800" b="1" normalizeH="1" dirty="0">
                  <a:solidFill>
                    <a:schemeClr val="accent3"/>
                  </a:solidFill>
                </a:rPr>
                <a:t>12</a:t>
              </a:r>
              <a:r>
                <a:rPr lang="pt-BR" b="1" normalizeH="1" dirty="0">
                  <a:solidFill>
                    <a:schemeClr val="accent3"/>
                  </a:solidFill>
                </a:rPr>
                <a:t>%</a:t>
              </a:r>
            </a:p>
          </p:txBody>
        </p:sp>
        <p:sp>
          <p:nvSpPr>
            <p:cNvPr id="27" name="Retângulo de cantos arredondados 26"/>
            <p:cNvSpPr/>
            <p:nvPr/>
          </p:nvSpPr>
          <p:spPr>
            <a:xfrm>
              <a:off x="2358849" y="5635048"/>
              <a:ext cx="1524000" cy="477878"/>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4800" b="1" normalizeH="1" dirty="0">
                  <a:solidFill>
                    <a:schemeClr val="accent4"/>
                  </a:solidFill>
                </a:rPr>
                <a:t>16</a:t>
              </a:r>
              <a:r>
                <a:rPr lang="pt-BR" b="1" normalizeH="1" dirty="0">
                  <a:solidFill>
                    <a:schemeClr val="accent4"/>
                  </a:solidFill>
                </a:rPr>
                <a:t>%</a:t>
              </a:r>
            </a:p>
          </p:txBody>
        </p:sp>
        <p:sp>
          <p:nvSpPr>
            <p:cNvPr id="28" name="Retângulo de cantos arredondados 27"/>
            <p:cNvSpPr/>
            <p:nvPr/>
          </p:nvSpPr>
          <p:spPr>
            <a:xfrm>
              <a:off x="1455000" y="3947759"/>
              <a:ext cx="1524000" cy="477877"/>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4800" b="1" normalizeH="1" dirty="0">
                  <a:solidFill>
                    <a:srgbClr val="0070C0"/>
                  </a:solidFill>
                </a:rPr>
                <a:t>21</a:t>
              </a:r>
              <a:r>
                <a:rPr lang="pt-BR" b="1" normalizeH="1" dirty="0">
                  <a:solidFill>
                    <a:srgbClr val="0070C0"/>
                  </a:solidFill>
                </a:rPr>
                <a:t>%</a:t>
              </a:r>
            </a:p>
          </p:txBody>
        </p:sp>
      </p:grpSp>
      <p:graphicFrame>
        <p:nvGraphicFramePr>
          <p:cNvPr id="7" name="Gráfico 6"/>
          <p:cNvGraphicFramePr/>
          <p:nvPr>
            <p:extLst>
              <p:ext uri="{D42A27DB-BD31-4B8C-83A1-F6EECF244321}">
                <p14:modId xmlns:p14="http://schemas.microsoft.com/office/powerpoint/2010/main" val="2332531151"/>
              </p:ext>
            </p:extLst>
          </p:nvPr>
        </p:nvGraphicFramePr>
        <p:xfrm>
          <a:off x="343057" y="3543755"/>
          <a:ext cx="3314543" cy="3048760"/>
        </p:xfrm>
        <a:graphic>
          <a:graphicData uri="http://schemas.openxmlformats.org/drawingml/2006/chart">
            <c:chart xmlns:c="http://schemas.openxmlformats.org/drawingml/2006/chart" xmlns:r="http://schemas.openxmlformats.org/officeDocument/2006/relationships" r:id="rId5"/>
          </a:graphicData>
        </a:graphic>
      </p:graphicFrame>
      <p:sp>
        <p:nvSpPr>
          <p:cNvPr id="8" name="CaixaDeTexto 7"/>
          <p:cNvSpPr txBox="1"/>
          <p:nvPr/>
        </p:nvSpPr>
        <p:spPr>
          <a:xfrm>
            <a:off x="392200" y="3346889"/>
            <a:ext cx="3581400" cy="338554"/>
          </a:xfrm>
          <a:prstGeom prst="rect">
            <a:avLst/>
          </a:prstGeom>
          <a:noFill/>
        </p:spPr>
        <p:txBody>
          <a:bodyPr wrap="square" rtlCol="0">
            <a:spAutoFit/>
          </a:bodyPr>
          <a:lstStyle/>
          <a:p>
            <a:r>
              <a:rPr lang="pt-BR" sz="1600" b="1" cap="all" normalizeH="1" dirty="0">
                <a:solidFill>
                  <a:schemeClr val="accent1"/>
                </a:solidFill>
              </a:rPr>
              <a:t>N</a:t>
            </a:r>
            <a:r>
              <a:rPr lang="pt-BR" sz="1600" b="1" cap="all" normalizeH="1" baseline="30000" dirty="0">
                <a:solidFill>
                  <a:schemeClr val="accent1"/>
                </a:solidFill>
              </a:rPr>
              <a:t>º</a:t>
            </a:r>
            <a:r>
              <a:rPr lang="pt-BR" sz="1400" cap="all" normalizeH="1" dirty="0">
                <a:solidFill>
                  <a:schemeClr val="accent1"/>
                </a:solidFill>
              </a:rPr>
              <a:t> de empresas por região</a:t>
            </a:r>
          </a:p>
        </p:txBody>
      </p:sp>
      <p:sp>
        <p:nvSpPr>
          <p:cNvPr id="15" name="CaixaDeTexto 14"/>
          <p:cNvSpPr txBox="1"/>
          <p:nvPr/>
        </p:nvSpPr>
        <p:spPr>
          <a:xfrm>
            <a:off x="2864467" y="1518095"/>
            <a:ext cx="2971800" cy="369332"/>
          </a:xfrm>
          <a:prstGeom prst="rect">
            <a:avLst/>
          </a:prstGeom>
          <a:noFill/>
        </p:spPr>
        <p:txBody>
          <a:bodyPr wrap="square" rtlCol="0">
            <a:spAutoFit/>
          </a:bodyPr>
          <a:lstStyle/>
          <a:p>
            <a:r>
              <a:rPr lang="pt-BR" b="1" cap="all" normalizeH="1" dirty="0">
                <a:solidFill>
                  <a:schemeClr val="accent1"/>
                </a:solidFill>
              </a:rPr>
              <a:t>%</a:t>
            </a:r>
            <a:r>
              <a:rPr lang="pt-BR" sz="1400" cap="all" normalizeH="1" dirty="0">
                <a:solidFill>
                  <a:schemeClr val="accent1"/>
                </a:solidFill>
              </a:rPr>
              <a:t> de empresas por região</a:t>
            </a:r>
          </a:p>
        </p:txBody>
      </p:sp>
      <p:grpSp>
        <p:nvGrpSpPr>
          <p:cNvPr id="16" name="Grupo 5"/>
          <p:cNvGrpSpPr/>
          <p:nvPr/>
        </p:nvGrpSpPr>
        <p:grpSpPr>
          <a:xfrm>
            <a:off x="5867400" y="3464199"/>
            <a:ext cx="3200400" cy="3207873"/>
            <a:chOff x="228600" y="1981200"/>
            <a:chExt cx="4114800" cy="3969873"/>
          </a:xfrm>
        </p:grpSpPr>
        <p:pic>
          <p:nvPicPr>
            <p:cNvPr id="17" name="Picture 2" descr="http://www.brasilsolidario.com.br/imagens/mapa-do-brasil.gif"/>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8600" y="1981200"/>
              <a:ext cx="3976801" cy="3969873"/>
            </a:xfrm>
            <a:prstGeom prst="rect">
              <a:avLst/>
            </a:prstGeom>
            <a:noFill/>
            <a:extLst>
              <a:ext uri="{909E8E84-426E-40DD-AFC4-6F175D3DCCD1}">
                <a14:hiddenFill xmlns:a14="http://schemas.microsoft.com/office/drawing/2010/main">
                  <a:solidFill>
                    <a:srgbClr val="FFFFFF"/>
                  </a:solidFill>
                </a14:hiddenFill>
              </a:ext>
            </a:extLst>
          </p:spPr>
        </p:pic>
        <p:sp>
          <p:nvSpPr>
            <p:cNvPr id="18" name="Retângulo de cantos arredondados 19"/>
            <p:cNvSpPr/>
            <p:nvPr/>
          </p:nvSpPr>
          <p:spPr>
            <a:xfrm>
              <a:off x="990600" y="2743200"/>
              <a:ext cx="1524000" cy="477877"/>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normalizeH="1" dirty="0">
                  <a:solidFill>
                    <a:srgbClr val="35A147"/>
                  </a:solidFill>
                </a:rPr>
                <a:t>9%</a:t>
              </a:r>
            </a:p>
          </p:txBody>
        </p:sp>
        <p:sp>
          <p:nvSpPr>
            <p:cNvPr id="19" name="Retângulo de cantos arredondados 24"/>
            <p:cNvSpPr/>
            <p:nvPr/>
          </p:nvSpPr>
          <p:spPr>
            <a:xfrm>
              <a:off x="2819400" y="3193533"/>
              <a:ext cx="1524000" cy="477877"/>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4800" b="1" normalizeH="1" dirty="0">
                  <a:solidFill>
                    <a:schemeClr val="accent2"/>
                  </a:solidFill>
                </a:rPr>
                <a:t>25</a:t>
              </a:r>
              <a:r>
                <a:rPr lang="pt-BR" b="1" normalizeH="1" dirty="0">
                  <a:solidFill>
                    <a:schemeClr val="accent2"/>
                  </a:solidFill>
                </a:rPr>
                <a:t>%</a:t>
              </a:r>
              <a:endParaRPr lang="pt-BR" sz="4800" b="1" normalizeH="1" dirty="0">
                <a:solidFill>
                  <a:schemeClr val="accent2"/>
                </a:solidFill>
              </a:endParaRPr>
            </a:p>
          </p:txBody>
        </p:sp>
        <p:sp>
          <p:nvSpPr>
            <p:cNvPr id="21" name="Retângulo de cantos arredondados 25"/>
            <p:cNvSpPr/>
            <p:nvPr/>
          </p:nvSpPr>
          <p:spPr>
            <a:xfrm>
              <a:off x="2514600" y="4486073"/>
              <a:ext cx="1524000" cy="477877"/>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4800" b="1" normalizeH="1" dirty="0">
                  <a:solidFill>
                    <a:schemeClr val="accent3"/>
                  </a:solidFill>
                </a:rPr>
                <a:t>40</a:t>
              </a:r>
              <a:r>
                <a:rPr lang="pt-BR" b="1" normalizeH="1" dirty="0">
                  <a:solidFill>
                    <a:schemeClr val="accent3"/>
                  </a:solidFill>
                </a:rPr>
                <a:t>%</a:t>
              </a:r>
            </a:p>
          </p:txBody>
        </p:sp>
        <p:sp>
          <p:nvSpPr>
            <p:cNvPr id="22" name="Retângulo de cantos arredondados 26"/>
            <p:cNvSpPr/>
            <p:nvPr/>
          </p:nvSpPr>
          <p:spPr>
            <a:xfrm>
              <a:off x="693000" y="5250646"/>
              <a:ext cx="1524000" cy="477878"/>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4800" b="1" normalizeH="1" dirty="0">
                  <a:solidFill>
                    <a:schemeClr val="accent4"/>
                  </a:solidFill>
                </a:rPr>
                <a:t>16</a:t>
              </a:r>
              <a:r>
                <a:rPr lang="pt-BR" b="1" normalizeH="1" dirty="0">
                  <a:solidFill>
                    <a:schemeClr val="accent4"/>
                  </a:solidFill>
                </a:rPr>
                <a:t>%</a:t>
              </a:r>
            </a:p>
          </p:txBody>
        </p:sp>
        <p:sp>
          <p:nvSpPr>
            <p:cNvPr id="23" name="Retângulo de cantos arredondados 27"/>
            <p:cNvSpPr/>
            <p:nvPr/>
          </p:nvSpPr>
          <p:spPr>
            <a:xfrm>
              <a:off x="1455000" y="3947759"/>
              <a:ext cx="1524000" cy="477877"/>
            </a:xfrm>
            <a:prstGeom prst="roundRect">
              <a:avLst>
                <a:gd name="adj" fmla="val 6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4800" b="1" normalizeH="1" dirty="0">
                  <a:solidFill>
                    <a:srgbClr val="0070C0"/>
                  </a:solidFill>
                </a:rPr>
                <a:t>10</a:t>
              </a:r>
              <a:r>
                <a:rPr lang="pt-BR" b="1" normalizeH="1" dirty="0">
                  <a:solidFill>
                    <a:srgbClr val="0070C0"/>
                  </a:solidFill>
                </a:rPr>
                <a:t>%</a:t>
              </a:r>
            </a:p>
          </p:txBody>
        </p:sp>
      </p:grpSp>
      <p:sp>
        <p:nvSpPr>
          <p:cNvPr id="24" name="CaixaDeTexto 14"/>
          <p:cNvSpPr txBox="1"/>
          <p:nvPr/>
        </p:nvSpPr>
        <p:spPr>
          <a:xfrm>
            <a:off x="5836267" y="3212068"/>
            <a:ext cx="3307733" cy="369332"/>
          </a:xfrm>
          <a:prstGeom prst="rect">
            <a:avLst/>
          </a:prstGeom>
          <a:noFill/>
        </p:spPr>
        <p:txBody>
          <a:bodyPr wrap="square" rtlCol="0">
            <a:spAutoFit/>
          </a:bodyPr>
          <a:lstStyle/>
          <a:p>
            <a:r>
              <a:rPr lang="pt-BR" b="1" cap="all" normalizeH="1" dirty="0">
                <a:solidFill>
                  <a:schemeClr val="accent1"/>
                </a:solidFill>
              </a:rPr>
              <a:t>%</a:t>
            </a:r>
            <a:r>
              <a:rPr lang="pt-BR" sz="1400" cap="all" normalizeH="1" dirty="0">
                <a:solidFill>
                  <a:schemeClr val="accent1"/>
                </a:solidFill>
              </a:rPr>
              <a:t> de FATURAMENTO por região</a:t>
            </a:r>
          </a:p>
        </p:txBody>
      </p:sp>
    </p:spTree>
    <p:extLst>
      <p:ext uri="{BB962C8B-B14F-4D97-AF65-F5344CB8AC3E}">
        <p14:creationId xmlns:p14="http://schemas.microsoft.com/office/powerpoint/2010/main" val="52285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a:t>ANÁLISE DO SETOR</a:t>
            </a:r>
          </a:p>
        </p:txBody>
      </p:sp>
      <p:sp>
        <p:nvSpPr>
          <p:cNvPr id="2" name="Subtítulo 1"/>
          <p:cNvSpPr>
            <a:spLocks noGrp="1"/>
          </p:cNvSpPr>
          <p:nvPr>
            <p:ph type="subTitle" idx="1"/>
          </p:nvPr>
        </p:nvSpPr>
        <p:spPr/>
        <p:txBody>
          <a:bodyPr/>
          <a:lstStyle/>
          <a:p>
            <a:r>
              <a:rPr lang="pt-BR" dirty="0"/>
              <a:t>RANKING ABAD NIELSEN 2019</a:t>
            </a:r>
          </a:p>
        </p:txBody>
      </p:sp>
    </p:spTree>
    <p:extLst>
      <p:ext uri="{BB962C8B-B14F-4D97-AF65-F5344CB8AC3E}">
        <p14:creationId xmlns:p14="http://schemas.microsoft.com/office/powerpoint/2010/main" val="305759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FATURAMENTO DO SETOR</a:t>
            </a:r>
            <a:endParaRPr lang="en-US" dirty="0"/>
          </a:p>
        </p:txBody>
      </p:sp>
      <p:graphicFrame>
        <p:nvGraphicFramePr>
          <p:cNvPr id="6" name="Espaço Reservado para Conteúdo 5"/>
          <p:cNvGraphicFramePr>
            <a:graphicFrameLocks noGrp="1"/>
          </p:cNvGraphicFramePr>
          <p:nvPr>
            <p:ph sz="quarter" idx="14"/>
            <p:extLst>
              <p:ext uri="{D42A27DB-BD31-4B8C-83A1-F6EECF244321}">
                <p14:modId xmlns:p14="http://schemas.microsoft.com/office/powerpoint/2010/main" val="1455028633"/>
              </p:ext>
            </p:extLst>
          </p:nvPr>
        </p:nvGraphicFramePr>
        <p:xfrm>
          <a:off x="593725" y="1987550"/>
          <a:ext cx="8166099" cy="3351445"/>
        </p:xfrm>
        <a:graphic>
          <a:graphicData uri="http://schemas.openxmlformats.org/drawingml/2006/table">
            <a:tbl>
              <a:tblPr firstRow="1" bandRow="1">
                <a:tableStyleId>{5C22544A-7EE6-4342-B048-85BDC9FD1C3A}</a:tableStyleId>
              </a:tblPr>
              <a:tblGrid>
                <a:gridCol w="3004508">
                  <a:extLst>
                    <a:ext uri="{9D8B030D-6E8A-4147-A177-3AD203B41FA5}">
                      <a16:colId xmlns:a16="http://schemas.microsoft.com/office/drawing/2014/main" xmlns="" val="20000"/>
                    </a:ext>
                  </a:extLst>
                </a:gridCol>
                <a:gridCol w="1848928">
                  <a:extLst>
                    <a:ext uri="{9D8B030D-6E8A-4147-A177-3AD203B41FA5}">
                      <a16:colId xmlns:a16="http://schemas.microsoft.com/office/drawing/2014/main" xmlns="" val="20001"/>
                    </a:ext>
                  </a:extLst>
                </a:gridCol>
                <a:gridCol w="1271138">
                  <a:extLst>
                    <a:ext uri="{9D8B030D-6E8A-4147-A177-3AD203B41FA5}">
                      <a16:colId xmlns:a16="http://schemas.microsoft.com/office/drawing/2014/main" xmlns="" val="20002"/>
                    </a:ext>
                  </a:extLst>
                </a:gridCol>
                <a:gridCol w="2041525">
                  <a:extLst>
                    <a:ext uri="{9D8B030D-6E8A-4147-A177-3AD203B41FA5}">
                      <a16:colId xmlns:a16="http://schemas.microsoft.com/office/drawing/2014/main" xmlns="" val="20003"/>
                    </a:ext>
                  </a:extLst>
                </a:gridCol>
              </a:tblGrid>
              <a:tr h="274049">
                <a:tc gridSpan="4">
                  <a:txBody>
                    <a:bodyPr/>
                    <a:lstStyle/>
                    <a:p>
                      <a:pPr algn="l" fontAlgn="b"/>
                      <a:r>
                        <a:rPr lang="en-US" sz="1600" b="1" i="0" u="none" strike="noStrike" dirty="0">
                          <a:solidFill>
                            <a:srgbClr val="808080"/>
                          </a:solidFill>
                          <a:effectLst/>
                          <a:latin typeface="Arial Black"/>
                        </a:rPr>
                        <a:t>FATURAMENTO SETOR ATACADISTA EM 2018</a:t>
                      </a: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4049">
                <a:tc gridSpan="4">
                  <a:txBody>
                    <a:bodyPr/>
                    <a:lstStyle/>
                    <a:p>
                      <a:pPr algn="l" fontAlgn="b"/>
                      <a:r>
                        <a:rPr lang="pt-BR" sz="1400" b="1" i="0" u="none" strike="noStrike" dirty="0">
                          <a:solidFill>
                            <a:srgbClr val="000000"/>
                          </a:solidFill>
                          <a:effectLst/>
                          <a:latin typeface="Arial"/>
                        </a:rPr>
                        <a:t>O desempenho de cada canal e a importância no setor</a:t>
                      </a: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74049">
                <a:tc>
                  <a:txBody>
                    <a:bodyPr/>
                    <a:lstStyle/>
                    <a:p>
                      <a:pPr algn="l" fontAlgn="b"/>
                      <a:r>
                        <a:rPr lang="en-US" sz="1000" b="1" i="0" u="none" strike="noStrike" dirty="0">
                          <a:solidFill>
                            <a:srgbClr val="FFFFFF"/>
                          </a:solidFill>
                          <a:effectLst/>
                          <a:latin typeface="Arial"/>
                        </a:rPr>
                        <a:t> </a:t>
                      </a:r>
                    </a:p>
                  </a:txBody>
                  <a:tcPr marL="0" marR="0" marT="0" marB="0" anchor="b"/>
                </a:tc>
                <a:tc>
                  <a:txBody>
                    <a:bodyPr/>
                    <a:lstStyle/>
                    <a:p>
                      <a:pPr algn="l" fontAlgn="b"/>
                      <a:r>
                        <a:rPr lang="en-US" sz="1000" b="1" i="0" u="none" strike="noStrike" dirty="0">
                          <a:solidFill>
                            <a:srgbClr val="FFFFFF"/>
                          </a:solidFill>
                          <a:effectLst/>
                          <a:latin typeface="Arial"/>
                        </a:rPr>
                        <a:t> </a:t>
                      </a:r>
                    </a:p>
                  </a:txBody>
                  <a:tcPr marL="0" marR="0" marT="0" marB="0" anchor="b"/>
                </a:tc>
                <a:tc>
                  <a:txBody>
                    <a:bodyPr/>
                    <a:lstStyle/>
                    <a:p>
                      <a:pPr algn="l" fontAlgn="b"/>
                      <a:r>
                        <a:rPr lang="en-US" sz="1000" b="1" i="0" u="none" strike="noStrike">
                          <a:solidFill>
                            <a:srgbClr val="FFFFFF"/>
                          </a:solidFill>
                          <a:effectLst/>
                          <a:latin typeface="Arial"/>
                        </a:rPr>
                        <a:t> </a:t>
                      </a:r>
                    </a:p>
                  </a:txBody>
                  <a:tcPr marL="0" marR="0" marT="0" marB="0" anchor="b"/>
                </a:tc>
                <a:tc>
                  <a:txBody>
                    <a:bodyPr/>
                    <a:lstStyle/>
                    <a:p>
                      <a:pPr algn="l" fontAlgn="b"/>
                      <a:r>
                        <a:rPr lang="en-US" sz="1000" b="1" i="0" u="none" strike="noStrike">
                          <a:solidFill>
                            <a:srgbClr val="FFFFFF"/>
                          </a:solidFill>
                          <a:effectLst/>
                          <a:latin typeface="Arial"/>
                        </a:rPr>
                        <a:t> </a:t>
                      </a:r>
                    </a:p>
                  </a:txBody>
                  <a:tcPr marL="0" marR="0" marT="0" marB="0" anchor="b"/>
                </a:tc>
                <a:extLst>
                  <a:ext uri="{0D108BD9-81ED-4DB2-BD59-A6C34878D82A}">
                    <a16:rowId xmlns:a16="http://schemas.microsoft.com/office/drawing/2014/main" xmlns="" val="10002"/>
                  </a:ext>
                </a:extLst>
              </a:tr>
              <a:tr h="360393">
                <a:tc>
                  <a:txBody>
                    <a:bodyPr/>
                    <a:lstStyle/>
                    <a:p>
                      <a:pPr algn="ctr" fontAlgn="ctr"/>
                      <a:r>
                        <a:rPr lang="en-US" sz="1600" b="1" i="0" u="none" strike="noStrike" dirty="0">
                          <a:solidFill>
                            <a:srgbClr val="C00000"/>
                          </a:solidFill>
                          <a:effectLst/>
                          <a:latin typeface="Arial"/>
                        </a:rPr>
                        <a:t>VAREJO POR CANAL</a:t>
                      </a:r>
                    </a:p>
                  </a:txBody>
                  <a:tcPr marL="0" marR="0" marT="0" marB="0" anchor="ctr"/>
                </a:tc>
                <a:tc>
                  <a:txBody>
                    <a:bodyPr/>
                    <a:lstStyle/>
                    <a:p>
                      <a:pPr algn="ctr" fontAlgn="ctr"/>
                      <a:r>
                        <a:rPr lang="pt-BR" sz="1000" b="1" i="0" u="none" strike="noStrike" dirty="0">
                          <a:solidFill>
                            <a:srgbClr val="0070C0"/>
                          </a:solidFill>
                          <a:effectLst/>
                          <a:latin typeface="Arial"/>
                        </a:rPr>
                        <a:t>CONSUMO</a:t>
                      </a:r>
                      <a:br>
                        <a:rPr lang="pt-BR" sz="1000" b="1" i="0" u="none" strike="noStrike" dirty="0">
                          <a:solidFill>
                            <a:srgbClr val="0070C0"/>
                          </a:solidFill>
                          <a:effectLst/>
                          <a:latin typeface="Arial"/>
                        </a:rPr>
                      </a:br>
                      <a:r>
                        <a:rPr lang="pt-BR" sz="1000" b="1" i="0" u="none" strike="noStrike" dirty="0">
                          <a:solidFill>
                            <a:srgbClr val="0070C0"/>
                          </a:solidFill>
                          <a:effectLst/>
                          <a:latin typeface="Arial"/>
                        </a:rPr>
                        <a:t>(EM BI DE REAIS) </a:t>
                      </a:r>
                    </a:p>
                  </a:txBody>
                  <a:tcPr marL="0" marR="0" marT="0" marB="0" anchor="ctr"/>
                </a:tc>
                <a:tc>
                  <a:txBody>
                    <a:bodyPr/>
                    <a:lstStyle/>
                    <a:p>
                      <a:pPr algn="ctr" fontAlgn="ctr"/>
                      <a:r>
                        <a:rPr lang="en-US" sz="1400" b="1" i="0" u="none" strike="noStrike" dirty="0">
                          <a:solidFill>
                            <a:schemeClr val="accent2"/>
                          </a:solidFill>
                          <a:effectLst/>
                          <a:latin typeface="Arial"/>
                        </a:rPr>
                        <a:t>%</a:t>
                      </a:r>
                      <a:r>
                        <a:rPr lang="en-US" sz="1400" b="1" i="0" u="none" strike="noStrike" dirty="0" err="1">
                          <a:solidFill>
                            <a:schemeClr val="accent2"/>
                          </a:solidFill>
                          <a:effectLst/>
                          <a:latin typeface="Arial"/>
                        </a:rPr>
                        <a:t>Cresc</a:t>
                      </a:r>
                      <a:r>
                        <a:rPr lang="en-US" sz="1400" b="1" i="0" u="none" strike="noStrike" dirty="0">
                          <a:solidFill>
                            <a:schemeClr val="accent2"/>
                          </a:solidFill>
                          <a:effectLst/>
                          <a:latin typeface="Arial"/>
                        </a:rPr>
                        <a:t>.</a:t>
                      </a:r>
                    </a:p>
                  </a:txBody>
                  <a:tcPr marL="0" marR="0" marT="0" marB="0" anchor="ctr"/>
                </a:tc>
                <a:tc>
                  <a:txBody>
                    <a:bodyPr/>
                    <a:lstStyle/>
                    <a:p>
                      <a:pPr algn="ctr" fontAlgn="ctr"/>
                      <a:r>
                        <a:rPr lang="en-US" sz="1000" b="1" i="0" u="none" strike="noStrike" dirty="0">
                          <a:solidFill>
                            <a:srgbClr val="C0504D"/>
                          </a:solidFill>
                          <a:effectLst/>
                          <a:latin typeface="Arial"/>
                        </a:rPr>
                        <a:t>PARTICIPAÇÃO DO CANAL</a:t>
                      </a:r>
                    </a:p>
                  </a:txBody>
                  <a:tcPr marL="0" marR="0" marT="0" marB="0" anchor="ctr"/>
                </a:tc>
                <a:extLst>
                  <a:ext uri="{0D108BD9-81ED-4DB2-BD59-A6C34878D82A}">
                    <a16:rowId xmlns:a16="http://schemas.microsoft.com/office/drawing/2014/main" xmlns="" val="10003"/>
                  </a:ext>
                </a:extLst>
              </a:tr>
              <a:tr h="265260">
                <a:tc>
                  <a:txBody>
                    <a:bodyPr/>
                    <a:lstStyle/>
                    <a:p>
                      <a:pPr algn="l" fontAlgn="b"/>
                      <a:r>
                        <a:rPr lang="en-US" sz="900" b="1" i="0" u="none" strike="noStrike" kern="1200" dirty="0">
                          <a:solidFill>
                            <a:srgbClr val="000000"/>
                          </a:solidFill>
                          <a:effectLst/>
                          <a:latin typeface="Arial"/>
                          <a:ea typeface="+mn-ea"/>
                          <a:cs typeface="+mn-cs"/>
                        </a:rPr>
                        <a:t>   SUPERMERCADOS GRANDES/HIPERS</a:t>
                      </a:r>
                    </a:p>
                  </a:txBody>
                  <a:tcPr marL="0" marR="0" marT="0" marB="0" anchor="b"/>
                </a:tc>
                <a:tc>
                  <a:txBody>
                    <a:bodyPr/>
                    <a:lstStyle/>
                    <a:p>
                      <a:pPr algn="ctr" fontAlgn="b"/>
                      <a:r>
                        <a:rPr lang="en-US" sz="1100" b="1" i="0" u="none" strike="noStrike" kern="1200" dirty="0">
                          <a:solidFill>
                            <a:srgbClr val="000000"/>
                          </a:solidFill>
                          <a:effectLst/>
                          <a:latin typeface="Arial"/>
                          <a:ea typeface="+mn-ea"/>
                          <a:cs typeface="+mn-cs"/>
                        </a:rPr>
                        <a:t>R$ 119,1</a:t>
                      </a:r>
                    </a:p>
                  </a:txBody>
                  <a:tcPr marL="0" marR="0" marT="0" marB="0" anchor="b"/>
                </a:tc>
                <a:tc>
                  <a:txBody>
                    <a:bodyPr/>
                    <a:lstStyle/>
                    <a:p>
                      <a:pPr marL="0" algn="ctr" defTabSz="457200" rtl="0" eaLnBrk="1" fontAlgn="b" latinLnBrk="0" hangingPunct="1"/>
                      <a:r>
                        <a:rPr lang="en-US" sz="1100" b="1" i="0" u="none" strike="noStrike" kern="1200" dirty="0">
                          <a:solidFill>
                            <a:srgbClr val="000000"/>
                          </a:solidFill>
                          <a:effectLst/>
                          <a:latin typeface="Arial"/>
                          <a:ea typeface="+mn-ea"/>
                          <a:cs typeface="+mn-cs"/>
                        </a:rPr>
                        <a:t>0,6</a:t>
                      </a:r>
                    </a:p>
                  </a:txBody>
                  <a:tcPr marL="0" marR="0" marT="0" marB="0" anchor="b"/>
                </a:tc>
                <a:tc>
                  <a:txBody>
                    <a:bodyPr/>
                    <a:lstStyle/>
                    <a:p>
                      <a:pPr algn="ctr" fontAlgn="b"/>
                      <a:r>
                        <a:rPr lang="en-US" sz="1100" b="1" i="0" u="none" strike="noStrike" kern="1200" dirty="0">
                          <a:solidFill>
                            <a:srgbClr val="000000"/>
                          </a:solidFill>
                          <a:effectLst/>
                          <a:latin typeface="Arial"/>
                          <a:ea typeface="+mn-ea"/>
                          <a:cs typeface="+mn-cs"/>
                        </a:rPr>
                        <a:t>0%</a:t>
                      </a:r>
                    </a:p>
                  </a:txBody>
                  <a:tcPr marL="0" marR="0" marT="0" marB="0" anchor="b"/>
                </a:tc>
                <a:extLst>
                  <a:ext uri="{0D108BD9-81ED-4DB2-BD59-A6C34878D82A}">
                    <a16:rowId xmlns:a16="http://schemas.microsoft.com/office/drawing/2014/main" xmlns="" val="10004"/>
                  </a:ext>
                </a:extLst>
              </a:tr>
              <a:tr h="274049">
                <a:tc>
                  <a:txBody>
                    <a:bodyPr/>
                    <a:lstStyle/>
                    <a:p>
                      <a:pPr algn="l" fontAlgn="b"/>
                      <a:r>
                        <a:rPr lang="en-US" sz="900" b="1" i="0" u="none" strike="noStrike" dirty="0">
                          <a:solidFill>
                            <a:srgbClr val="000000"/>
                          </a:solidFill>
                          <a:effectLst/>
                          <a:latin typeface="Arial"/>
                        </a:rPr>
                        <a:t>   SUPERMERCADOS MÉDIOS</a:t>
                      </a:r>
                    </a:p>
                  </a:txBody>
                  <a:tcPr marL="0" marR="0" marT="0" marB="0" anchor="b"/>
                </a:tc>
                <a:tc>
                  <a:txBody>
                    <a:bodyPr/>
                    <a:lstStyle/>
                    <a:p>
                      <a:pPr algn="ctr" fontAlgn="b"/>
                      <a:r>
                        <a:rPr lang="en-US" sz="1100" b="1" i="0" u="none" strike="noStrike" kern="1200" dirty="0">
                          <a:solidFill>
                            <a:srgbClr val="000000"/>
                          </a:solidFill>
                          <a:effectLst/>
                          <a:latin typeface="Arial"/>
                          <a:ea typeface="+mn-ea"/>
                          <a:cs typeface="+mn-cs"/>
                        </a:rPr>
                        <a:t>R$ 130,4</a:t>
                      </a:r>
                    </a:p>
                  </a:txBody>
                  <a:tcPr marL="0" marR="0" marT="0" marB="0" anchor="b"/>
                </a:tc>
                <a:tc>
                  <a:txBody>
                    <a:bodyPr/>
                    <a:lstStyle/>
                    <a:p>
                      <a:pPr algn="ctr" fontAlgn="b"/>
                      <a:r>
                        <a:rPr lang="en-US" sz="1100" b="1" i="0" u="none" strike="noStrike" kern="1200" dirty="0">
                          <a:solidFill>
                            <a:srgbClr val="000000"/>
                          </a:solidFill>
                          <a:effectLst/>
                          <a:latin typeface="Arial"/>
                          <a:ea typeface="+mn-ea"/>
                          <a:cs typeface="+mn-cs"/>
                        </a:rPr>
                        <a:t>0,7</a:t>
                      </a:r>
                    </a:p>
                  </a:txBody>
                  <a:tcPr marL="0" marR="0" marT="0" marB="0" anchor="b"/>
                </a:tc>
                <a:tc>
                  <a:txBody>
                    <a:bodyPr/>
                    <a:lstStyle/>
                    <a:p>
                      <a:pPr algn="ctr" fontAlgn="b"/>
                      <a:r>
                        <a:rPr lang="en-US" sz="1100" b="1" i="0" u="none" strike="noStrike" kern="1200" dirty="0">
                          <a:solidFill>
                            <a:srgbClr val="000000"/>
                          </a:solidFill>
                          <a:effectLst/>
                          <a:latin typeface="Arial"/>
                          <a:ea typeface="+mn-ea"/>
                          <a:cs typeface="+mn-cs"/>
                        </a:rPr>
                        <a:t>40%</a:t>
                      </a:r>
                    </a:p>
                  </a:txBody>
                  <a:tcPr marL="0" marR="0" marT="0" marB="0" anchor="b"/>
                </a:tc>
                <a:extLst>
                  <a:ext uri="{0D108BD9-81ED-4DB2-BD59-A6C34878D82A}">
                    <a16:rowId xmlns:a16="http://schemas.microsoft.com/office/drawing/2014/main" xmlns="" val="10005"/>
                  </a:ext>
                </a:extLst>
              </a:tr>
              <a:tr h="259351">
                <a:tc>
                  <a:txBody>
                    <a:bodyPr/>
                    <a:lstStyle/>
                    <a:p>
                      <a:pPr algn="l" fontAlgn="b"/>
                      <a:r>
                        <a:rPr lang="en-US" sz="900" b="1" i="0" u="none" strike="noStrike" dirty="0">
                          <a:solidFill>
                            <a:srgbClr val="000000"/>
                          </a:solidFill>
                          <a:effectLst/>
                          <a:latin typeface="Arial"/>
                        </a:rPr>
                        <a:t>   SUPERMERCADOS PEQUENOS (1-4CKs)</a:t>
                      </a:r>
                    </a:p>
                  </a:txBody>
                  <a:tcPr marL="0" marR="0" marT="0" marB="0" anchor="b"/>
                </a:tc>
                <a:tc>
                  <a:txBody>
                    <a:bodyPr/>
                    <a:lstStyle/>
                    <a:p>
                      <a:pPr algn="ctr" fontAlgn="b"/>
                      <a:r>
                        <a:rPr lang="en-US" sz="1100" b="1" i="0" u="none" strike="noStrike" kern="1200" dirty="0">
                          <a:solidFill>
                            <a:srgbClr val="000000"/>
                          </a:solidFill>
                          <a:effectLst/>
                          <a:latin typeface="Arial"/>
                          <a:ea typeface="+mn-ea"/>
                          <a:cs typeface="+mn-cs"/>
                        </a:rPr>
                        <a:t>R$ 106,2</a:t>
                      </a:r>
                    </a:p>
                  </a:txBody>
                  <a:tcPr marL="0" marR="0" marT="0" marB="0" anchor="b"/>
                </a:tc>
                <a:tc>
                  <a:txBody>
                    <a:bodyPr/>
                    <a:lstStyle/>
                    <a:p>
                      <a:pPr algn="ctr" fontAlgn="b"/>
                      <a:r>
                        <a:rPr lang="en-US" sz="1100" b="1" i="0" u="none" strike="noStrike" kern="1200" dirty="0">
                          <a:solidFill>
                            <a:srgbClr val="000000"/>
                          </a:solidFill>
                          <a:effectLst/>
                          <a:latin typeface="Arial"/>
                          <a:ea typeface="+mn-ea"/>
                          <a:cs typeface="+mn-cs"/>
                        </a:rPr>
                        <a:t>0,8</a:t>
                      </a:r>
                    </a:p>
                  </a:txBody>
                  <a:tcPr marL="0" marR="0" marT="0" marB="0" anchor="b"/>
                </a:tc>
                <a:tc>
                  <a:txBody>
                    <a:bodyPr/>
                    <a:lstStyle/>
                    <a:p>
                      <a:pPr algn="ctr" fontAlgn="b"/>
                      <a:r>
                        <a:rPr lang="en-US" sz="1100" b="1" i="0" u="none" strike="noStrike" kern="1200" dirty="0">
                          <a:solidFill>
                            <a:srgbClr val="000000"/>
                          </a:solidFill>
                          <a:effectLst/>
                          <a:latin typeface="Arial"/>
                          <a:ea typeface="+mn-ea"/>
                          <a:cs typeface="+mn-cs"/>
                        </a:rPr>
                        <a:t>95%</a:t>
                      </a:r>
                    </a:p>
                  </a:txBody>
                  <a:tcPr marL="0" marR="0" marT="0" marB="0" anchor="b"/>
                </a:tc>
                <a:extLst>
                  <a:ext uri="{0D108BD9-81ED-4DB2-BD59-A6C34878D82A}">
                    <a16:rowId xmlns:a16="http://schemas.microsoft.com/office/drawing/2014/main" xmlns="" val="10006"/>
                  </a:ext>
                </a:extLst>
              </a:tr>
              <a:tr h="274049">
                <a:tc>
                  <a:txBody>
                    <a:bodyPr/>
                    <a:lstStyle/>
                    <a:p>
                      <a:pPr algn="l" fontAlgn="b"/>
                      <a:r>
                        <a:rPr lang="en-US" sz="900" b="1" i="0" u="none" strike="noStrike" dirty="0">
                          <a:solidFill>
                            <a:srgbClr val="000000"/>
                          </a:solidFill>
                          <a:effectLst/>
                          <a:latin typeface="Arial"/>
                        </a:rPr>
                        <a:t>   TRADICIONAIS</a:t>
                      </a:r>
                    </a:p>
                  </a:txBody>
                  <a:tcPr marL="0" marR="0" marT="0" marB="0" anchor="b"/>
                </a:tc>
                <a:tc>
                  <a:txBody>
                    <a:bodyPr/>
                    <a:lstStyle/>
                    <a:p>
                      <a:pPr algn="ctr" fontAlgn="b"/>
                      <a:r>
                        <a:rPr lang="en-US" sz="1100" b="1" i="0" u="none" strike="noStrike" dirty="0">
                          <a:solidFill>
                            <a:srgbClr val="000000"/>
                          </a:solidFill>
                          <a:effectLst/>
                          <a:latin typeface="Arial"/>
                        </a:rPr>
                        <a:t>R$ 49,7</a:t>
                      </a:r>
                    </a:p>
                  </a:txBody>
                  <a:tcPr marL="0" marR="0" marT="0" marB="0" anchor="b"/>
                </a:tc>
                <a:tc>
                  <a:txBody>
                    <a:bodyPr/>
                    <a:lstStyle/>
                    <a:p>
                      <a:pPr algn="ctr" fontAlgn="b"/>
                      <a:r>
                        <a:rPr lang="en-US" sz="1100" b="1" i="0" u="none" strike="noStrike" dirty="0">
                          <a:solidFill>
                            <a:srgbClr val="000000"/>
                          </a:solidFill>
                          <a:effectLst/>
                          <a:latin typeface="Arial"/>
                        </a:rPr>
                        <a:t>0,2</a:t>
                      </a:r>
                    </a:p>
                  </a:txBody>
                  <a:tcPr marL="0" marR="0" marT="0" marB="0" anchor="b"/>
                </a:tc>
                <a:tc>
                  <a:txBody>
                    <a:bodyPr/>
                    <a:lstStyle/>
                    <a:p>
                      <a:pPr algn="ctr" fontAlgn="b"/>
                      <a:r>
                        <a:rPr lang="en-US" sz="1100" b="1" i="0" u="none" strike="noStrike" dirty="0">
                          <a:solidFill>
                            <a:srgbClr val="000000"/>
                          </a:solidFill>
                          <a:effectLst/>
                          <a:latin typeface="Arial"/>
                        </a:rPr>
                        <a:t>95%</a:t>
                      </a:r>
                    </a:p>
                  </a:txBody>
                  <a:tcPr marL="0" marR="0" marT="0" marB="0" anchor="b"/>
                </a:tc>
                <a:extLst>
                  <a:ext uri="{0D108BD9-81ED-4DB2-BD59-A6C34878D82A}">
                    <a16:rowId xmlns:a16="http://schemas.microsoft.com/office/drawing/2014/main" xmlns="" val="10007"/>
                  </a:ext>
                </a:extLst>
              </a:tr>
              <a:tr h="274049">
                <a:tc>
                  <a:txBody>
                    <a:bodyPr/>
                    <a:lstStyle/>
                    <a:p>
                      <a:pPr algn="l" fontAlgn="b"/>
                      <a:r>
                        <a:rPr lang="en-US" sz="900" b="1" i="0" u="none" strike="noStrike" dirty="0">
                          <a:solidFill>
                            <a:srgbClr val="000000"/>
                          </a:solidFill>
                          <a:effectLst/>
                          <a:latin typeface="Arial"/>
                        </a:rPr>
                        <a:t>   BARES</a:t>
                      </a:r>
                    </a:p>
                  </a:txBody>
                  <a:tcPr marL="0" marR="0" marT="0" marB="0" anchor="b"/>
                </a:tc>
                <a:tc>
                  <a:txBody>
                    <a:bodyPr/>
                    <a:lstStyle/>
                    <a:p>
                      <a:pPr algn="ctr" fontAlgn="b"/>
                      <a:r>
                        <a:rPr lang="en-US" sz="1100" b="1" i="0" u="none" strike="noStrike" dirty="0">
                          <a:solidFill>
                            <a:srgbClr val="000000"/>
                          </a:solidFill>
                          <a:effectLst/>
                          <a:latin typeface="Arial"/>
                        </a:rPr>
                        <a:t>R$ 60,2</a:t>
                      </a:r>
                    </a:p>
                  </a:txBody>
                  <a:tcPr marL="0" marR="0" marT="0" marB="0" anchor="b"/>
                </a:tc>
                <a:tc>
                  <a:txBody>
                    <a:bodyPr/>
                    <a:lstStyle/>
                    <a:p>
                      <a:pPr algn="ctr" fontAlgn="b"/>
                      <a:r>
                        <a:rPr lang="en-US" sz="1100" b="1" i="0" u="none" strike="noStrike" dirty="0">
                          <a:solidFill>
                            <a:srgbClr val="000000"/>
                          </a:solidFill>
                          <a:effectLst/>
                          <a:latin typeface="Arial"/>
                        </a:rPr>
                        <a:t>0,9</a:t>
                      </a:r>
                    </a:p>
                  </a:txBody>
                  <a:tcPr marL="0" marR="0" marT="0" marB="0" anchor="b"/>
                </a:tc>
                <a:tc>
                  <a:txBody>
                    <a:bodyPr/>
                    <a:lstStyle/>
                    <a:p>
                      <a:pPr algn="ctr" fontAlgn="b"/>
                      <a:r>
                        <a:rPr lang="en-US" sz="1100" b="1" i="0" u="none" strike="noStrike" dirty="0">
                          <a:solidFill>
                            <a:srgbClr val="000000"/>
                          </a:solidFill>
                          <a:effectLst/>
                          <a:latin typeface="Arial"/>
                        </a:rPr>
                        <a:t>85%</a:t>
                      </a:r>
                    </a:p>
                  </a:txBody>
                  <a:tcPr marL="0" marR="0" marT="0" marB="0" anchor="b"/>
                </a:tc>
                <a:extLst>
                  <a:ext uri="{0D108BD9-81ED-4DB2-BD59-A6C34878D82A}">
                    <a16:rowId xmlns:a16="http://schemas.microsoft.com/office/drawing/2014/main" xmlns="" val="10008"/>
                  </a:ext>
                </a:extLst>
              </a:tr>
              <a:tr h="274049">
                <a:tc>
                  <a:txBody>
                    <a:bodyPr/>
                    <a:lstStyle/>
                    <a:p>
                      <a:pPr algn="l" fontAlgn="b"/>
                      <a:r>
                        <a:rPr lang="en-US" sz="900" b="1" i="0" u="none" strike="noStrike" dirty="0">
                          <a:solidFill>
                            <a:srgbClr val="000000"/>
                          </a:solidFill>
                          <a:effectLst/>
                          <a:latin typeface="Arial"/>
                        </a:rPr>
                        <a:t>   FARMA-COSMÉTICOS</a:t>
                      </a:r>
                    </a:p>
                  </a:txBody>
                  <a:tcPr marL="0" marR="0" marT="0" marB="0" anchor="b"/>
                </a:tc>
                <a:tc>
                  <a:txBody>
                    <a:bodyPr/>
                    <a:lstStyle/>
                    <a:p>
                      <a:pPr marL="0" algn="ctr" defTabSz="457200" rtl="0" eaLnBrk="1" fontAlgn="b" latinLnBrk="0" hangingPunct="1"/>
                      <a:r>
                        <a:rPr lang="en-US" sz="1100" b="1" i="0" u="none" strike="noStrike" kern="1200" dirty="0">
                          <a:solidFill>
                            <a:srgbClr val="000000"/>
                          </a:solidFill>
                          <a:effectLst/>
                          <a:latin typeface="Arial"/>
                          <a:ea typeface="+mn-ea"/>
                          <a:cs typeface="+mn-cs"/>
                        </a:rPr>
                        <a:t>R$ 23,0</a:t>
                      </a:r>
                    </a:p>
                  </a:txBody>
                  <a:tcPr marL="0" marR="0" marT="0" marB="0" anchor="b"/>
                </a:tc>
                <a:tc>
                  <a:txBody>
                    <a:bodyPr/>
                    <a:lstStyle/>
                    <a:p>
                      <a:pPr algn="ctr" fontAlgn="b"/>
                      <a:r>
                        <a:rPr lang="en-US" sz="1100" b="1" i="0" u="none" strike="noStrike" dirty="0">
                          <a:solidFill>
                            <a:srgbClr val="000000"/>
                          </a:solidFill>
                          <a:effectLst/>
                          <a:latin typeface="Arial"/>
                        </a:rPr>
                        <a:t>3,1</a:t>
                      </a:r>
                    </a:p>
                  </a:txBody>
                  <a:tcPr marL="0" marR="0" marT="0" marB="0" anchor="b"/>
                </a:tc>
                <a:tc>
                  <a:txBody>
                    <a:bodyPr/>
                    <a:lstStyle/>
                    <a:p>
                      <a:pPr algn="ctr" fontAlgn="b"/>
                      <a:r>
                        <a:rPr lang="en-US" sz="1100" b="1" i="0" u="none" strike="noStrike" dirty="0">
                          <a:solidFill>
                            <a:srgbClr val="000000"/>
                          </a:solidFill>
                          <a:effectLst/>
                          <a:latin typeface="Arial"/>
                        </a:rPr>
                        <a:t>45%</a:t>
                      </a:r>
                    </a:p>
                  </a:txBody>
                  <a:tcPr marL="0" marR="0" marT="0" marB="0" anchor="b"/>
                </a:tc>
                <a:extLst>
                  <a:ext uri="{0D108BD9-81ED-4DB2-BD59-A6C34878D82A}">
                    <a16:rowId xmlns:a16="http://schemas.microsoft.com/office/drawing/2014/main" xmlns="" val="10009"/>
                  </a:ext>
                </a:extLst>
              </a:tr>
              <a:tr h="274049">
                <a:tc>
                  <a:txBody>
                    <a:bodyPr/>
                    <a:lstStyle/>
                    <a:p>
                      <a:pPr algn="l" fontAlgn="b"/>
                      <a:r>
                        <a:rPr lang="en-US" sz="1000" b="1" i="0" u="none" strike="noStrike" dirty="0">
                          <a:solidFill>
                            <a:schemeClr val="bg1"/>
                          </a:solidFill>
                          <a:effectLst/>
                          <a:latin typeface="Arial"/>
                        </a:rPr>
                        <a:t>   TOTAL VAREJO</a:t>
                      </a:r>
                    </a:p>
                  </a:txBody>
                  <a:tcPr marL="0" marR="0" marT="0" marB="0" anchor="b">
                    <a:solidFill>
                      <a:schemeClr val="accent1"/>
                    </a:solidFill>
                  </a:tcPr>
                </a:tc>
                <a:tc>
                  <a:txBody>
                    <a:bodyPr/>
                    <a:lstStyle/>
                    <a:p>
                      <a:pPr algn="ctr" fontAlgn="b"/>
                      <a:r>
                        <a:rPr lang="en-US" sz="1000" b="1" i="0" u="none" strike="noStrike" dirty="0">
                          <a:solidFill>
                            <a:schemeClr val="bg1"/>
                          </a:solidFill>
                          <a:effectLst/>
                          <a:latin typeface="Arial"/>
                        </a:rPr>
                        <a:t>R$ 488,7</a:t>
                      </a:r>
                    </a:p>
                  </a:txBody>
                  <a:tcPr marL="0" marR="0" marT="0" marB="0" anchor="b">
                    <a:solidFill>
                      <a:schemeClr val="accent1"/>
                    </a:solidFill>
                  </a:tcPr>
                </a:tc>
                <a:tc>
                  <a:txBody>
                    <a:bodyPr/>
                    <a:lstStyle/>
                    <a:p>
                      <a:pPr algn="ctr" fontAlgn="b"/>
                      <a:r>
                        <a:rPr lang="en-US" sz="1000" b="1" i="0" u="none" strike="noStrike" dirty="0">
                          <a:solidFill>
                            <a:schemeClr val="bg1"/>
                          </a:solidFill>
                          <a:effectLst/>
                          <a:latin typeface="Arial"/>
                        </a:rPr>
                        <a:t>0,8</a:t>
                      </a:r>
                    </a:p>
                  </a:txBody>
                  <a:tcPr marL="0" marR="0" marT="0" marB="0" anchor="b">
                    <a:solidFill>
                      <a:schemeClr val="accent1"/>
                    </a:solidFill>
                  </a:tcPr>
                </a:tc>
                <a:tc>
                  <a:txBody>
                    <a:bodyPr/>
                    <a:lstStyle/>
                    <a:p>
                      <a:pPr algn="ctr" fontAlgn="b"/>
                      <a:r>
                        <a:rPr lang="en-US" sz="1000" b="1" i="0" u="none" strike="noStrike" dirty="0">
                          <a:solidFill>
                            <a:schemeClr val="bg1"/>
                          </a:solidFill>
                          <a:effectLst/>
                          <a:latin typeface="Arial"/>
                        </a:rPr>
                        <a:t>R$ 261,8</a:t>
                      </a:r>
                    </a:p>
                  </a:txBody>
                  <a:tcPr marL="0" marR="0" marT="0" marB="0" anchor="b">
                    <a:solidFill>
                      <a:schemeClr val="accent1"/>
                    </a:solidFill>
                  </a:tcPr>
                </a:tc>
                <a:extLst>
                  <a:ext uri="{0D108BD9-81ED-4DB2-BD59-A6C34878D82A}">
                    <a16:rowId xmlns:a16="http://schemas.microsoft.com/office/drawing/2014/main" xmlns="" val="10010"/>
                  </a:ext>
                </a:extLst>
              </a:tr>
              <a:tr h="274049">
                <a:tc>
                  <a:txBody>
                    <a:bodyPr/>
                    <a:lstStyle/>
                    <a:p>
                      <a:pPr algn="l" fontAlgn="b"/>
                      <a:r>
                        <a:rPr lang="en-US" sz="1200" b="1" i="0" u="none" strike="noStrike" dirty="0">
                          <a:solidFill>
                            <a:schemeClr val="bg1"/>
                          </a:solidFill>
                          <a:effectLst/>
                          <a:latin typeface="Arial"/>
                        </a:rPr>
                        <a:t>   % </a:t>
                      </a:r>
                      <a:r>
                        <a:rPr lang="en-US" sz="1200" b="1" i="0" u="none" strike="noStrike" dirty="0" err="1">
                          <a:solidFill>
                            <a:schemeClr val="bg1"/>
                          </a:solidFill>
                          <a:effectLst/>
                          <a:latin typeface="Arial"/>
                        </a:rPr>
                        <a:t>Setor</a:t>
                      </a:r>
                      <a:r>
                        <a:rPr lang="en-US" sz="1200" b="1" i="0" u="none" strike="noStrike" dirty="0">
                          <a:solidFill>
                            <a:schemeClr val="bg1"/>
                          </a:solidFill>
                          <a:effectLst/>
                          <a:latin typeface="Arial"/>
                        </a:rPr>
                        <a:t> </a:t>
                      </a:r>
                      <a:r>
                        <a:rPr lang="en-US" sz="1200" b="1" i="0" u="none" strike="noStrike" dirty="0" err="1">
                          <a:solidFill>
                            <a:schemeClr val="bg1"/>
                          </a:solidFill>
                          <a:effectLst/>
                          <a:latin typeface="Arial"/>
                        </a:rPr>
                        <a:t>Atacadista</a:t>
                      </a:r>
                      <a:endParaRPr lang="en-US" sz="1200" b="1" i="0" u="none" strike="noStrike" dirty="0">
                        <a:solidFill>
                          <a:schemeClr val="bg1"/>
                        </a:solidFill>
                        <a:effectLst/>
                        <a:latin typeface="Arial"/>
                      </a:endParaRPr>
                    </a:p>
                  </a:txBody>
                  <a:tcPr marL="0" marR="0" marT="0" marB="0" anchor="b">
                    <a:solidFill>
                      <a:schemeClr val="accent1"/>
                    </a:solidFill>
                  </a:tcPr>
                </a:tc>
                <a:tc>
                  <a:txBody>
                    <a:bodyPr/>
                    <a:lstStyle/>
                    <a:p>
                      <a:pPr algn="ctr" fontAlgn="b"/>
                      <a:r>
                        <a:rPr lang="en-US" sz="1200" b="1" i="0" u="none" strike="noStrike" dirty="0">
                          <a:solidFill>
                            <a:schemeClr val="bg1"/>
                          </a:solidFill>
                          <a:effectLst/>
                          <a:latin typeface="Arial"/>
                        </a:rPr>
                        <a:t>53,6%</a:t>
                      </a:r>
                    </a:p>
                  </a:txBody>
                  <a:tcPr marL="0" marR="0" marT="0" marB="0" anchor="b">
                    <a:solidFill>
                      <a:schemeClr val="accent1"/>
                    </a:solidFill>
                  </a:tcPr>
                </a:tc>
                <a:tc>
                  <a:txBody>
                    <a:bodyPr/>
                    <a:lstStyle/>
                    <a:p>
                      <a:pPr algn="ctr" fontAlgn="b"/>
                      <a:r>
                        <a:rPr lang="en-US" sz="1200" b="1" i="0" u="none" strike="noStrike" dirty="0">
                          <a:solidFill>
                            <a:schemeClr val="bg1"/>
                          </a:solidFill>
                          <a:effectLst/>
                          <a:latin typeface="Arial"/>
                        </a:rPr>
                        <a:t>-</a:t>
                      </a:r>
                    </a:p>
                  </a:txBody>
                  <a:tcPr marL="0" marR="0" marT="0" marB="0" anchor="b">
                    <a:solidFill>
                      <a:schemeClr val="accent1"/>
                    </a:solidFill>
                  </a:tcPr>
                </a:tc>
                <a:tc>
                  <a:txBody>
                    <a:bodyPr/>
                    <a:lstStyle/>
                    <a:p>
                      <a:pPr algn="ctr" fontAlgn="b"/>
                      <a:r>
                        <a:rPr lang="en-US" sz="1200" b="1" i="0" u="none" strike="noStrike" dirty="0">
                          <a:solidFill>
                            <a:schemeClr val="bg1"/>
                          </a:solidFill>
                          <a:effectLst/>
                          <a:latin typeface="Arial"/>
                        </a:rPr>
                        <a:t> </a:t>
                      </a:r>
                    </a:p>
                  </a:txBody>
                  <a:tcPr marL="0" marR="0" marT="0" marB="0" anchor="b">
                    <a:solidFill>
                      <a:schemeClr val="accent1"/>
                    </a:solidFill>
                  </a:tcPr>
                </a:tc>
                <a:extLst>
                  <a:ext uri="{0D108BD9-81ED-4DB2-BD59-A6C34878D82A}">
                    <a16:rowId xmlns:a16="http://schemas.microsoft.com/office/drawing/2014/main" xmlns="" val="10011"/>
                  </a:ext>
                </a:extLst>
              </a:tr>
            </a:tbl>
          </a:graphicData>
        </a:graphic>
      </p:graphicFrame>
      <p:sp>
        <p:nvSpPr>
          <p:cNvPr id="3" name="Retângulo 2"/>
          <p:cNvSpPr/>
          <p:nvPr/>
        </p:nvSpPr>
        <p:spPr>
          <a:xfrm>
            <a:off x="762000" y="6566356"/>
            <a:ext cx="2853666" cy="215444"/>
          </a:xfrm>
          <a:prstGeom prst="rect">
            <a:avLst/>
          </a:prstGeom>
        </p:spPr>
        <p:txBody>
          <a:bodyPr wrap="none">
            <a:spAutoFit/>
          </a:bodyPr>
          <a:lstStyle/>
          <a:p>
            <a:r>
              <a:rPr lang="pt-BR" sz="800" dirty="0"/>
              <a:t>Fonte: Nielsen Estrutura do Varejo2019 (base 2018 EHC) </a:t>
            </a:r>
          </a:p>
        </p:txBody>
      </p:sp>
    </p:spTree>
    <p:extLst>
      <p:ext uri="{BB962C8B-B14F-4D97-AF65-F5344CB8AC3E}">
        <p14:creationId xmlns:p14="http://schemas.microsoft.com/office/powerpoint/2010/main" val="282780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3725" y="381000"/>
            <a:ext cx="8165592" cy="911826"/>
          </a:xfrm>
        </p:spPr>
        <p:txBody>
          <a:bodyPr/>
          <a:lstStyle/>
          <a:p>
            <a:r>
              <a:rPr lang="pt-BR" sz="2800" dirty="0"/>
              <a:t>O tamanho do mercado de consumo </a:t>
            </a:r>
            <a:br>
              <a:rPr lang="pt-BR" sz="2800" dirty="0"/>
            </a:br>
            <a:r>
              <a:rPr lang="pt-BR" sz="2800" dirty="0"/>
              <a:t>no Brasil</a:t>
            </a:r>
            <a:endParaRPr lang="en-US" sz="2800" dirty="0"/>
          </a:p>
        </p:txBody>
      </p:sp>
      <p:grpSp>
        <p:nvGrpSpPr>
          <p:cNvPr id="4" name="Group 3"/>
          <p:cNvGrpSpPr/>
          <p:nvPr/>
        </p:nvGrpSpPr>
        <p:grpSpPr>
          <a:xfrm>
            <a:off x="371221" y="1905000"/>
            <a:ext cx="8610600" cy="4140200"/>
            <a:chOff x="838200" y="1676400"/>
            <a:chExt cx="8001000" cy="4140200"/>
          </a:xfrm>
        </p:grpSpPr>
        <p:graphicFrame>
          <p:nvGraphicFramePr>
            <p:cNvPr id="9" name="Gráfico 3"/>
            <p:cNvGraphicFramePr/>
            <p:nvPr>
              <p:extLst>
                <p:ext uri="{D42A27DB-BD31-4B8C-83A1-F6EECF244321}">
                  <p14:modId xmlns:p14="http://schemas.microsoft.com/office/powerpoint/2010/main" val="367550962"/>
                </p:ext>
              </p:extLst>
            </p:nvPr>
          </p:nvGraphicFramePr>
          <p:xfrm>
            <a:off x="838200" y="1676400"/>
            <a:ext cx="8001000"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429000" y="1905000"/>
              <a:ext cx="2951642" cy="369332"/>
            </a:xfrm>
            <a:prstGeom prst="rect">
              <a:avLst/>
            </a:prstGeom>
            <a:noFill/>
          </p:spPr>
          <p:txBody>
            <a:bodyPr wrap="none" rtlCol="0">
              <a:spAutoFit/>
            </a:bodyPr>
            <a:lstStyle/>
            <a:p>
              <a:r>
                <a:rPr lang="pt-BR" b="1" dirty="0"/>
                <a:t>Mercado de Consumo (bi R$)</a:t>
              </a:r>
            </a:p>
          </p:txBody>
        </p:sp>
      </p:grpSp>
      <p:sp>
        <p:nvSpPr>
          <p:cNvPr id="8" name="Retângulo 2"/>
          <p:cNvSpPr/>
          <p:nvPr/>
        </p:nvSpPr>
        <p:spPr>
          <a:xfrm>
            <a:off x="762000" y="6566356"/>
            <a:ext cx="2853666" cy="215444"/>
          </a:xfrm>
          <a:prstGeom prst="rect">
            <a:avLst/>
          </a:prstGeom>
        </p:spPr>
        <p:txBody>
          <a:bodyPr wrap="none">
            <a:spAutoFit/>
          </a:bodyPr>
          <a:lstStyle/>
          <a:p>
            <a:r>
              <a:rPr lang="pt-BR" sz="800" dirty="0"/>
              <a:t>Fonte: Nielsen Estrutura do Varejo2019 (base 2017 EHC) </a:t>
            </a:r>
          </a:p>
        </p:txBody>
      </p:sp>
    </p:spTree>
    <p:extLst>
      <p:ext uri="{BB962C8B-B14F-4D97-AF65-F5344CB8AC3E}">
        <p14:creationId xmlns:p14="http://schemas.microsoft.com/office/powerpoint/2010/main" val="30807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EVOLUÇÃO E PARTICIPAÇÃO DO SETOR ATACADISTA</a:t>
            </a:r>
          </a:p>
        </p:txBody>
      </p:sp>
      <p:sp>
        <p:nvSpPr>
          <p:cNvPr id="3" name="Espaço Reservado para Texto 2"/>
          <p:cNvSpPr>
            <a:spLocks noGrp="1"/>
          </p:cNvSpPr>
          <p:nvPr>
            <p:ph type="body" idx="13"/>
          </p:nvPr>
        </p:nvSpPr>
        <p:spPr/>
        <p:txBody>
          <a:bodyPr/>
          <a:lstStyle/>
          <a:p>
            <a:r>
              <a:rPr lang="pt-BR" dirty="0"/>
              <a:t>O SETOR CONTINUA CRESCENDO DE FORMA CONSISTENTE</a:t>
            </a:r>
          </a:p>
        </p:txBody>
      </p:sp>
      <p:sp>
        <p:nvSpPr>
          <p:cNvPr id="5" name="Espaço Reservado para Texto 4"/>
          <p:cNvSpPr>
            <a:spLocks noGrp="1"/>
          </p:cNvSpPr>
          <p:nvPr>
            <p:ph type="body" idx="15"/>
          </p:nvPr>
        </p:nvSpPr>
        <p:spPr/>
        <p:txBody>
          <a:bodyPr/>
          <a:lstStyle/>
          <a:p>
            <a:r>
              <a:rPr lang="pt-BR" dirty="0"/>
              <a:t>Fonte: Ranking ABAD Nielsen 2019 e Estrutura do Varejo Brasileiro Nielsen </a:t>
            </a:r>
          </a:p>
          <a:p>
            <a:r>
              <a:rPr lang="pt-BR" dirty="0"/>
              <a:t>IPCA oficial 2017: 2,95%</a:t>
            </a:r>
          </a:p>
        </p:txBody>
      </p:sp>
      <p:graphicFrame>
        <p:nvGraphicFramePr>
          <p:cNvPr id="9" name="Gráfico 8"/>
          <p:cNvGraphicFramePr>
            <a:graphicFrameLocks/>
          </p:cNvGraphicFramePr>
          <p:nvPr>
            <p:extLst>
              <p:ext uri="{D42A27DB-BD31-4B8C-83A1-F6EECF244321}">
                <p14:modId xmlns:p14="http://schemas.microsoft.com/office/powerpoint/2010/main" val="2783375094"/>
              </p:ext>
            </p:extLst>
          </p:nvPr>
        </p:nvGraphicFramePr>
        <p:xfrm>
          <a:off x="381000" y="1828800"/>
          <a:ext cx="8378317"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94776"/>
      </p:ext>
    </p:extLst>
  </p:cSld>
  <p:clrMapOvr>
    <a:masterClrMapping/>
  </p:clrMapOvr>
</p:sld>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EFA0F04AD288459C553C8D67BA5FC9" ma:contentTypeVersion="0" ma:contentTypeDescription="Create a new document." ma:contentTypeScope="" ma:versionID="5904909d3cf6182124e852d5335f38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8DD3C-4482-4353-B4D2-0AEBAB8193DB}">
  <ds:schemaRef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7E3CDCD-B10F-43AE-9AA1-86B59AEF2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220E7CE-EC27-445B-AEB1-CE1B2E0D6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2007_2010_Multicolor_Template_Standard_12_19_12</Template>
  <TotalTime>21600</TotalTime>
  <Words>1406</Words>
  <Application>Microsoft Office PowerPoint</Application>
  <PresentationFormat>Apresentação na tela (4:3)</PresentationFormat>
  <Paragraphs>314</Paragraphs>
  <Slides>23</Slides>
  <Notes>23</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Nielsen Widescreen Texture 1</vt:lpstr>
      <vt:lpstr>Ranking ABAD  Nielsen 2019</vt:lpstr>
      <vt:lpstr>AGENDA</vt:lpstr>
      <vt:lpstr>O RANKING EM NÚMEROS</vt:lpstr>
      <vt:lpstr>DADOS GERAIS DO ESTUDO</vt:lpstr>
      <vt:lpstr>PARTICIPANTES POR REGIÃO</vt:lpstr>
      <vt:lpstr>ANÁLISE DO SETOR</vt:lpstr>
      <vt:lpstr>FATURAMENTO DO SETOR</vt:lpstr>
      <vt:lpstr>O tamanho do mercado de consumo  no Brasil</vt:lpstr>
      <vt:lpstr>EVOLUÇÃO E PARTICIPAÇÃO DO SETOR ATACADISTA</vt:lpstr>
      <vt:lpstr>DADOS GERAIS DO SETOR ATACADO</vt:lpstr>
      <vt:lpstr>VARIAÇÃO DO CRESCIMENTO (%)</vt:lpstr>
      <vt:lpstr>REGIONALIZAÇÃO</vt:lpstr>
      <vt:lpstr>Análise dos RESULTADOS DO ESTUDO</vt:lpstr>
      <vt:lpstr>IMPORTÂNCIA DAS MODALIDADES EM 2018</vt:lpstr>
      <vt:lpstr>MoVIMENTAÇÕES DO SETOR</vt:lpstr>
      <vt:lpstr>MEIOS DE COMERCIALIZAÇÃO</vt:lpstr>
      <vt:lpstr>PRESENÇA DE MARCAS PRÓPRIAS</vt:lpstr>
      <vt:lpstr>Linhas de produto</vt:lpstr>
      <vt:lpstr>FORMAS DE PAGAMENTO</vt:lpstr>
      <vt:lpstr>PRAZOS DE PAGAMENTO</vt:lpstr>
      <vt:lpstr>IMPORTÂNCIA DOS CANAIS NO FATURAMENTO</vt:lpstr>
      <vt:lpstr>Frota PRÓPRIA</vt:lpstr>
      <vt:lpstr>OBRIGADO!</vt:lpstr>
    </vt:vector>
  </TitlesOfParts>
  <Company>Nielsen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2007-2010</dc:title>
  <dc:creator>Ellen Jantsch</dc:creator>
  <cp:lastModifiedBy>Ana Paula</cp:lastModifiedBy>
  <cp:revision>955</cp:revision>
  <dcterms:created xsi:type="dcterms:W3CDTF">2012-12-22T21:35:06Z</dcterms:created>
  <dcterms:modified xsi:type="dcterms:W3CDTF">2019-04-20T19:39:19Z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0x01010002EFA0F04AD288459C553C8D67BA5FC9</vt:lpwstr>
  </property>
</Properties>
</file>